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3"/>
  </p:notesMasterIdLst>
  <p:sldIdLst>
    <p:sldId id="256" r:id="rId2"/>
    <p:sldId id="276" r:id="rId3"/>
    <p:sldId id="257" r:id="rId4"/>
    <p:sldId id="258" r:id="rId5"/>
    <p:sldId id="274" r:id="rId6"/>
    <p:sldId id="275" r:id="rId7"/>
    <p:sldId id="277" r:id="rId8"/>
    <p:sldId id="267" r:id="rId9"/>
    <p:sldId id="260" r:id="rId10"/>
    <p:sldId id="261" r:id="rId11"/>
    <p:sldId id="279" r:id="rId12"/>
    <p:sldId id="262" r:id="rId13"/>
    <p:sldId id="263" r:id="rId14"/>
    <p:sldId id="264" r:id="rId15"/>
    <p:sldId id="265" r:id="rId16"/>
    <p:sldId id="268" r:id="rId17"/>
    <p:sldId id="269" r:id="rId18"/>
    <p:sldId id="280" r:id="rId19"/>
    <p:sldId id="270" r:id="rId20"/>
    <p:sldId id="271" r:id="rId21"/>
    <p:sldId id="2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981" autoAdjust="0"/>
  </p:normalViewPr>
  <p:slideViewPr>
    <p:cSldViewPr snapToGrid="0">
      <p:cViewPr varScale="1">
        <p:scale>
          <a:sx n="94" d="100"/>
          <a:sy n="94" d="100"/>
        </p:scale>
        <p:origin x="-1470" y="-90"/>
      </p:cViewPr>
      <p:guideLst>
        <p:guide orient="horz" pos="2160"/>
        <p:guide pos="2880"/>
      </p:guideLst>
    </p:cSldViewPr>
  </p:slideViewPr>
  <p:notesTextViewPr>
    <p:cViewPr>
      <p:scale>
        <a:sx n="1" d="1"/>
        <a:sy n="1" d="1"/>
      </p:scale>
      <p:origin x="0" y="168"/>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0AB2E-4F25-4CEC-920A-57F380315A45}" type="datetimeFigureOut">
              <a:rPr lang="en-US" smtClean="0"/>
              <a:pPr/>
              <a:t>5/20/2015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67F49-053B-4DE8-9F31-5F0050A9CC58}" type="slidenum">
              <a:rPr lang="en-US" smtClean="0"/>
              <a:pPr/>
              <a:t>‹#›</a:t>
            </a:fld>
            <a:endParaRPr lang="en-US"/>
          </a:p>
        </p:txBody>
      </p:sp>
    </p:spTree>
    <p:extLst>
      <p:ext uri="{BB962C8B-B14F-4D97-AF65-F5344CB8AC3E}">
        <p14:creationId xmlns="" xmlns:p14="http://schemas.microsoft.com/office/powerpoint/2010/main" val="121784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everybody.  What </a:t>
            </a:r>
            <a:r>
              <a:rPr lang="en-US" dirty="0" smtClean="0"/>
              <a:t>I am going to present is some</a:t>
            </a:r>
            <a:r>
              <a:rPr lang="en-US" baseline="0" dirty="0" smtClean="0"/>
              <a:t> work we did for the Triangle Regional model in North Carolina. First, let me acknowledge my co-author, Mr. Joe </a:t>
            </a:r>
            <a:r>
              <a:rPr lang="en-US" baseline="0" dirty="0" err="1" smtClean="0"/>
              <a:t>Huegy</a:t>
            </a:r>
            <a:r>
              <a:rPr lang="en-US" baseline="0" dirty="0" smtClean="0"/>
              <a:t>.  The work is about interfacing the Triangle regional model with the north </a:t>
            </a:r>
            <a:r>
              <a:rPr lang="en-US" baseline="0" dirty="0" err="1" smtClean="0"/>
              <a:t>carolina</a:t>
            </a:r>
            <a:r>
              <a:rPr lang="en-US" baseline="0" dirty="0" smtClean="0"/>
              <a:t> statewide model so that the regional model can </a:t>
            </a:r>
            <a:r>
              <a:rPr lang="en-US" baseline="0" dirty="0" smtClean="0"/>
              <a:t>make use of </a:t>
            </a:r>
            <a:r>
              <a:rPr lang="en-US" baseline="0" dirty="0" smtClean="0"/>
              <a:t>forecasts from the statewide model for its external trip forecasting.  We believe this is a better way than the old one we </a:t>
            </a:r>
            <a:r>
              <a:rPr lang="en-US" baseline="0" dirty="0" smtClean="0"/>
              <a:t>have used </a:t>
            </a:r>
            <a:r>
              <a:rPr lang="en-US" baseline="0" dirty="0" smtClean="0"/>
              <a:t>for years. This presentation will focus on the truck part.</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step is developing geographical correspondences</a:t>
            </a:r>
            <a:r>
              <a:rPr lang="en-US" baseline="0" dirty="0" smtClean="0"/>
              <a:t> between TRM internal zones and NCSTM zones based on area.  This correspondence table is mainly used to split TRM TAZs which overlap with more than one NCSTM zones.</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 we develop regression models between employment and the number of trips generated is because</a:t>
            </a:r>
            <a:r>
              <a:rPr lang="en-US" baseline="0" dirty="0" smtClean="0"/>
              <a:t> we think correspondence tables should be developed based on the number of trips rather than the number of employees.  This is because a TAZ may have </a:t>
            </a:r>
            <a:r>
              <a:rPr lang="en-US" baseline="0" dirty="0" smtClean="0"/>
              <a:t>quite different employment type </a:t>
            </a:r>
            <a:r>
              <a:rPr lang="en-US" baseline="0" dirty="0" smtClean="0"/>
              <a:t>than the other and different employment types can have very different trip generation rates.</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dependent variable is the number of FAF3 converted truck trips from the statewide model, and the independent variables are employment by type in the Triangle Regional model.  There are 299 internal zones, and therefore there 299 data</a:t>
            </a:r>
            <a:r>
              <a:rPr lang="en-US" baseline="0" dirty="0" smtClean="0"/>
              <a:t> records for model estimation.</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kern="1200" dirty="0" smtClean="0">
                <a:solidFill>
                  <a:schemeClr val="tx1"/>
                </a:solidFill>
                <a:latin typeface="+mn-lt"/>
                <a:ea typeface="+mn-ea"/>
                <a:cs typeface="+mn-cs"/>
              </a:rPr>
              <a:t>The</a:t>
            </a:r>
            <a:r>
              <a:rPr lang="en-US" sz="2200" kern="1200" baseline="0" dirty="0" smtClean="0">
                <a:solidFill>
                  <a:schemeClr val="tx1"/>
                </a:solidFill>
                <a:latin typeface="+mn-lt"/>
                <a:ea typeface="+mn-ea"/>
                <a:cs typeface="+mn-cs"/>
              </a:rPr>
              <a:t> steps described above handles internal zones.  This step works on the correspondence table for external zones.</a:t>
            </a:r>
            <a:endParaRPr lang="en-US" sz="2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267F49-053B-4DE8-9F31-5F0050A9CC58}" type="slidenum">
              <a:rPr lang="en-US" smtClean="0"/>
              <a:pPr/>
              <a:t>15</a:t>
            </a:fld>
            <a:endParaRPr lang="en-US"/>
          </a:p>
        </p:txBody>
      </p:sp>
    </p:spTree>
    <p:extLst>
      <p:ext uri="{BB962C8B-B14F-4D97-AF65-F5344CB8AC3E}">
        <p14:creationId xmlns="" xmlns:p14="http://schemas.microsoft.com/office/powerpoint/2010/main" val="112015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outline</a:t>
            </a:r>
            <a:r>
              <a:rPr lang="en-US" baseline="0" dirty="0" smtClean="0"/>
              <a:t> of this presentation.  First, </a:t>
            </a:r>
            <a:r>
              <a:rPr lang="en-US" baseline="0" dirty="0" smtClean="0"/>
              <a:t>I </a:t>
            </a:r>
            <a:r>
              <a:rPr lang="en-US" baseline="0" dirty="0" smtClean="0"/>
              <a:t>will talk a little about the background, then the models and a survey involved in this interfacing work will be introduced.  The procedures section will provide detailed information about how the interfacing work is conducted, followed by a summary.  So </a:t>
            </a:r>
            <a:r>
              <a:rPr lang="en-US" baseline="0" dirty="0" smtClean="0"/>
              <a:t>it </a:t>
            </a:r>
            <a:r>
              <a:rPr lang="en-US" baseline="0" dirty="0" smtClean="0"/>
              <a:t>is pretty straight-forward.</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FF0000"/>
                </a:solidFill>
              </a:rPr>
              <a:t>Read first point.</a:t>
            </a:r>
          </a:p>
          <a:p>
            <a:endParaRPr lang="en-US" dirty="0" smtClean="0"/>
          </a:p>
          <a:p>
            <a:r>
              <a:rPr lang="en-US" dirty="0" smtClean="0"/>
              <a:t>The old approach that we </a:t>
            </a:r>
            <a:r>
              <a:rPr lang="en-US" dirty="0" smtClean="0"/>
              <a:t>have used</a:t>
            </a:r>
            <a:r>
              <a:rPr lang="en-US" baseline="0" dirty="0" smtClean="0"/>
              <a:t> </a:t>
            </a:r>
            <a:r>
              <a:rPr lang="en-US" baseline="0" dirty="0" smtClean="0"/>
              <a:t>for many years </a:t>
            </a:r>
            <a:r>
              <a:rPr lang="en-US" baseline="0" dirty="0" smtClean="0"/>
              <a:t>in our region forecasts </a:t>
            </a:r>
            <a:r>
              <a:rPr lang="en-US" baseline="0" dirty="0" smtClean="0"/>
              <a:t>total traffic volumes at external stations using some growth factors based on historical data or professional judgment of the planner.  Then a gravity model is used to distribute the trips between external stations and internal zones.  This is for IE and EI trips.  For E-E thru trips, the base year trip matrix is </a:t>
            </a:r>
            <a:r>
              <a:rPr lang="en-US" baseline="0" dirty="0" smtClean="0"/>
              <a:t>usually grown </a:t>
            </a:r>
            <a:r>
              <a:rPr lang="en-US" baseline="0" dirty="0" smtClean="0"/>
              <a:t>using again growth factors and then </a:t>
            </a:r>
            <a:r>
              <a:rPr lang="en-US" baseline="0" dirty="0" err="1" smtClean="0"/>
              <a:t>fratared</a:t>
            </a:r>
            <a:r>
              <a:rPr lang="en-US" baseline="0" dirty="0" smtClean="0"/>
              <a:t>.</a:t>
            </a:r>
          </a:p>
          <a:p>
            <a:endParaRPr lang="en-US" baseline="0" dirty="0" smtClean="0"/>
          </a:p>
          <a:p>
            <a:r>
              <a:rPr lang="en-US" baseline="0" dirty="0" smtClean="0"/>
              <a:t>There are a number of limitations of this approach.  Read the sub-points of the third point.</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models that are interfaced are Triangle Regional Model, specifically the commercial vehicle </a:t>
            </a:r>
            <a:r>
              <a:rPr lang="en-US" baseline="0" dirty="0" smtClean="0"/>
              <a:t>part, and the truck component of the North Carolina Statewide model.  As a note, the version of the statewide model we have been using is version 1, which was the latest version when this work started about a year back.  As I understand, version 2 is almost ready and it has many improvements over version 1.</a:t>
            </a:r>
          </a:p>
          <a:p>
            <a:endParaRPr lang="en-US" baseline="0" dirty="0" smtClean="0"/>
          </a:p>
          <a:p>
            <a:r>
              <a:rPr lang="en-US" baseline="0" dirty="0" smtClean="0"/>
              <a:t>This figure shows the location and boundaries of the Triangle Region in North Carolina.</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t>
            </a:r>
            <a:r>
              <a:rPr lang="en-US" dirty="0" smtClean="0"/>
              <a:t>the</a:t>
            </a:r>
            <a:r>
              <a:rPr lang="en-US" baseline="0" dirty="0" smtClean="0"/>
              <a:t> Triangle Regional model has</a:t>
            </a:r>
            <a:r>
              <a:rPr lang="en-US" dirty="0" smtClean="0"/>
              <a:t> </a:t>
            </a:r>
            <a:r>
              <a:rPr lang="en-US" dirty="0" smtClean="0"/>
              <a:t>the commercial vehicle </a:t>
            </a:r>
            <a:r>
              <a:rPr lang="en-US" dirty="0" smtClean="0"/>
              <a:t>model</a:t>
            </a:r>
            <a:r>
              <a:rPr lang="en-US" baseline="0" dirty="0" smtClean="0"/>
              <a:t> as a component.  </a:t>
            </a:r>
            <a:r>
              <a:rPr lang="en-US" baseline="0" dirty="0" smtClean="0"/>
              <a:t>There are two sets of models for commercial vehicles, one for internal trips and the other for external trips, which is the focus of this presentation. </a:t>
            </a:r>
            <a:endParaRPr lang="en-US" baseline="0" dirty="0" smtClean="0"/>
          </a:p>
          <a:p>
            <a:endParaRPr lang="en-US" baseline="0" dirty="0" smtClean="0"/>
          </a:p>
          <a:p>
            <a:r>
              <a:rPr lang="en-US" baseline="0" dirty="0" smtClean="0"/>
              <a:t>The model is stratified by vehicle type and trip purpose.</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truck model of north </a:t>
            </a:r>
            <a:r>
              <a:rPr lang="en-US" dirty="0" err="1" smtClean="0"/>
              <a:t>carolina</a:t>
            </a:r>
            <a:r>
              <a:rPr lang="en-US" dirty="0" smtClean="0"/>
              <a:t> statewide model includes two components too. </a:t>
            </a:r>
            <a:r>
              <a:rPr lang="en-US" baseline="0" dirty="0" smtClean="0"/>
              <a:t> The first one deals with nationwide long-haul truck trips.  It is based on the FHWA FAF3 data.  The FAF3 commodity flow matrices are disaggregated from large FAF zones to smaller county zones and finally to the statewide model TAZs.  And payload factors are then used to convert commodity tonnage to truck trips by truck </a:t>
            </a:r>
            <a:r>
              <a:rPr lang="en-US" baseline="0" dirty="0" smtClean="0"/>
              <a:t>type, which includes </a:t>
            </a:r>
            <a:r>
              <a:rPr lang="en-US" baseline="0" dirty="0" smtClean="0"/>
              <a:t>single-unit trucks and multi-unit trucks.</a:t>
            </a:r>
          </a:p>
          <a:p>
            <a:endParaRPr lang="en-US" baseline="0" dirty="0" smtClean="0"/>
          </a:p>
          <a:p>
            <a:r>
              <a:rPr lang="en-US" baseline="0" dirty="0" smtClean="0"/>
              <a:t>The local short-haul trip model is the second component.  It estimates trips for both SUTs and </a:t>
            </a:r>
            <a:r>
              <a:rPr lang="en-US" baseline="0" dirty="0" smtClean="0"/>
              <a:t>MUTs too.  </a:t>
            </a:r>
            <a:r>
              <a:rPr lang="en-US" baseline="0" dirty="0" smtClean="0"/>
              <a:t>Quick response freight manual rates are used to trip estimation.  The rates from the 2010 Triangle Regional commercial vehicle survey were tried but for some reason it was not successful for this model.  Gravity models are used for trip distribution.</a:t>
            </a:r>
          </a:p>
          <a:p>
            <a:endParaRPr lang="en-US" baseline="0" dirty="0" smtClean="0"/>
          </a:p>
          <a:p>
            <a:r>
              <a:rPr lang="en-US" baseline="0" dirty="0" smtClean="0"/>
              <a:t>This figure shows part of the NC statewide model TAZs.  The area highlighted in red is the TAZs within north </a:t>
            </a:r>
            <a:r>
              <a:rPr lang="en-US" baseline="0" dirty="0" err="1" smtClean="0"/>
              <a:t>carolina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Triangle Region had a cordon survey in 2006 to collect data on external trips.  While the survey has some limitations, some statistics from the survey are used for comparison and reasonableness check.  13 locations on arterials were selected for the survey, but no data collection on interstate highways.  The survey only collected data from in-bound vehicles from 7:00 am to 6:00 pm.  Here are some statistics from the survey.  Of the 68 hundred samples surveyed, there are only 179 medium trucks and 556 heavy trucks.  The total samples accounted for about 8% of total in-bound daily traffic at those 13 stations.</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 me introduce</a:t>
            </a:r>
            <a:r>
              <a:rPr lang="en-US" baseline="0" dirty="0" smtClean="0"/>
              <a:t> what we did to link the statewide model outputs to the regional model.</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achieve the goal, essentially</a:t>
            </a:r>
            <a:r>
              <a:rPr lang="en-US" baseline="0" dirty="0" smtClean="0"/>
              <a:t> we disaggregate statewide model output trip matrices to the regional model zones.  </a:t>
            </a:r>
            <a:r>
              <a:rPr lang="en-US" dirty="0" smtClean="0"/>
              <a:t>As a result, the critical</a:t>
            </a:r>
            <a:r>
              <a:rPr lang="en-US" baseline="0" dirty="0" smtClean="0"/>
              <a:t> component of this interfacing work is to create correspondence tables between the two model TAZ systems, with one table for internal TAZs and the other table for external stations.  So the very first step is creating Triangle region subarea in the statewide model and obtaining trip matrices from the statewide model using subarea analysis.</a:t>
            </a:r>
          </a:p>
          <a:p>
            <a:endParaRPr lang="en-US" baseline="0" dirty="0" smtClean="0"/>
          </a:p>
          <a:p>
            <a:r>
              <a:rPr lang="en-US" baseline="0" dirty="0" smtClean="0"/>
              <a:t>This figure shows the Triangle Region subarea in the statewide model.  Blue dots are internal zones and red dots are external zones.</a:t>
            </a:r>
            <a:endParaRPr lang="en-US" dirty="0"/>
          </a:p>
        </p:txBody>
      </p:sp>
      <p:sp>
        <p:nvSpPr>
          <p:cNvPr id="4" name="Slide Number Placeholder 3"/>
          <p:cNvSpPr>
            <a:spLocks noGrp="1"/>
          </p:cNvSpPr>
          <p:nvPr>
            <p:ph type="sldNum" sz="quarter" idx="10"/>
          </p:nvPr>
        </p:nvSpPr>
        <p:spPr/>
        <p:txBody>
          <a:bodyPr/>
          <a:lstStyle/>
          <a:p>
            <a:fld id="{7B267F49-053B-4DE8-9F31-5F0050A9CC5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2173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92336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11746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 xmlns:p14="http://schemas.microsoft.com/office/powerpoint/2010/main" val="40623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6522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24823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5/20/2015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413289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5/20/2015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45389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5/20/2015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64758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pPr/>
              <a:t>5/20/2015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75643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42234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5/20/2015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141593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Aft>
                <a:spcPts val="1200"/>
              </a:spcAft>
            </a:pPr>
            <a:r>
              <a:rPr lang="en-US" sz="3000" b="1" dirty="0"/>
              <a:t>Interfacing Regional Model with Statewide Model to Improve </a:t>
            </a:r>
            <a:r>
              <a:rPr lang="en-US" sz="3000" b="1" dirty="0" smtClean="0"/>
              <a:t>Regional Commercial </a:t>
            </a:r>
            <a:r>
              <a:rPr lang="en-US" sz="3000" b="1" dirty="0"/>
              <a:t>Vehicle </a:t>
            </a:r>
            <a:r>
              <a:rPr lang="en-US" sz="3000" b="1" dirty="0" smtClean="0"/>
              <a:t>Travel Forecasting</a:t>
            </a:r>
            <a:r>
              <a:rPr lang="en-US" sz="3000" b="1" dirty="0"/>
              <a:t/>
            </a:r>
            <a:br>
              <a:rPr lang="en-US" sz="3000" b="1" dirty="0"/>
            </a:br>
            <a:r>
              <a:rPr lang="en-US" sz="3000" b="1" dirty="0"/>
              <a:t/>
            </a:r>
            <a:br>
              <a:rPr lang="en-US" sz="3000" b="1" dirty="0"/>
            </a:br>
            <a:r>
              <a:rPr lang="en-US" sz="2100" dirty="0"/>
              <a:t>Bing Mei, P.E.</a:t>
            </a:r>
            <a:br>
              <a:rPr lang="en-US" sz="2100" dirty="0"/>
            </a:br>
            <a:r>
              <a:rPr lang="en-US" sz="2100" dirty="0"/>
              <a:t>Joe Huegy, AICP</a:t>
            </a:r>
            <a:br>
              <a:rPr lang="en-US" sz="2100" dirty="0"/>
            </a:br>
            <a:r>
              <a:rPr lang="en-US" sz="2100" dirty="0"/>
              <a:t/>
            </a:r>
            <a:br>
              <a:rPr lang="en-US" sz="2100" dirty="0"/>
            </a:br>
            <a:r>
              <a:rPr lang="en-US" sz="2100" dirty="0"/>
              <a:t>Institute for Transportation Research and Education</a:t>
            </a:r>
            <a:br>
              <a:rPr lang="en-US" sz="2100" dirty="0"/>
            </a:br>
            <a:r>
              <a:rPr lang="en-US" sz="2100" dirty="0"/>
              <a:t>North Carolina State University</a:t>
            </a:r>
          </a:p>
        </p:txBody>
      </p:sp>
      <p:sp>
        <p:nvSpPr>
          <p:cNvPr id="3" name="Subtitle 2"/>
          <p:cNvSpPr>
            <a:spLocks noGrp="1"/>
          </p:cNvSpPr>
          <p:nvPr>
            <p:ph type="subTitle" idx="1"/>
          </p:nvPr>
        </p:nvSpPr>
        <p:spPr/>
        <p:txBody>
          <a:bodyPr>
            <a:normAutofit fontScale="92500" lnSpcReduction="10000"/>
          </a:bodyPr>
          <a:lstStyle/>
          <a:p>
            <a:endParaRPr lang="en-US" b="1" dirty="0" smtClean="0"/>
          </a:p>
          <a:p>
            <a:r>
              <a:rPr lang="en-US" b="1" dirty="0"/>
              <a:t>15</a:t>
            </a:r>
            <a:r>
              <a:rPr lang="en-US" b="1" baseline="30000" dirty="0"/>
              <a:t>th</a:t>
            </a:r>
            <a:r>
              <a:rPr lang="en-US" b="1" dirty="0"/>
              <a:t> TRB Planning Applications Conference, Atlantic City, NJ</a:t>
            </a:r>
            <a:endParaRPr lang="en-US" dirty="0"/>
          </a:p>
        </p:txBody>
      </p:sp>
    </p:spTree>
    <p:extLst>
      <p:ext uri="{BB962C8B-B14F-4D97-AF65-F5344CB8AC3E}">
        <p14:creationId xmlns="" xmlns:p14="http://schemas.microsoft.com/office/powerpoint/2010/main" val="3395522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2800" b="1" dirty="0" smtClean="0">
                <a:latin typeface="+mj-lt"/>
              </a:rPr>
              <a:t>Step 2 - </a:t>
            </a:r>
            <a:r>
              <a:rPr lang="en-US" sz="2800" b="1" dirty="0">
                <a:latin typeface="+mj-lt"/>
              </a:rPr>
              <a:t>Developing </a:t>
            </a:r>
            <a:r>
              <a:rPr lang="en-US" sz="2800" b="1" dirty="0" smtClean="0">
                <a:latin typeface="+mj-lt"/>
              </a:rPr>
              <a:t>geographical correspondences </a:t>
            </a:r>
            <a:r>
              <a:rPr lang="en-US" sz="2800" b="1" dirty="0">
                <a:latin typeface="+mj-lt"/>
              </a:rPr>
              <a:t>between TRM internal zones and NCSTM zones</a:t>
            </a:r>
            <a:r>
              <a:rPr lang="en-US" b="1" dirty="0"/>
              <a:t/>
            </a:r>
            <a:br>
              <a:rPr lang="en-US" b="1" dirty="0"/>
            </a:b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748209916"/>
              </p:ext>
            </p:extLst>
          </p:nvPr>
        </p:nvGraphicFramePr>
        <p:xfrm>
          <a:off x="5714318" y="1870901"/>
          <a:ext cx="2625725" cy="3521975"/>
        </p:xfrm>
        <a:graphic>
          <a:graphicData uri="http://schemas.openxmlformats.org/drawingml/2006/table">
            <a:tbl>
              <a:tblPr firstRow="1" firstCol="1" bandRow="1">
                <a:tableStyleId>{5C22544A-7EE6-4342-B048-85BDC9FD1C3A}</a:tableStyleId>
              </a:tblPr>
              <a:tblGrid>
                <a:gridCol w="821300"/>
                <a:gridCol w="736375"/>
                <a:gridCol w="1068050"/>
              </a:tblGrid>
              <a:tr h="134620">
                <a:tc>
                  <a:txBody>
                    <a:bodyPr/>
                    <a:lstStyle/>
                    <a:p>
                      <a:pPr marL="0" marR="0" algn="ctr">
                        <a:lnSpc>
                          <a:spcPct val="107000"/>
                        </a:lnSpc>
                        <a:spcBef>
                          <a:spcPts val="0"/>
                        </a:spcBef>
                        <a:spcAft>
                          <a:spcPts val="0"/>
                        </a:spcAft>
                      </a:pPr>
                      <a:r>
                        <a:rPr lang="en-US" sz="900" dirty="0">
                          <a:effectLst/>
                        </a:rPr>
                        <a:t>NCSTM_TAZ</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TRM_TAZ</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TRM_TAZ Split_Share</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101010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886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101010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892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101010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891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101010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888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101010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887</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101010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893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101010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889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101010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890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903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0.793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903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0.207</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966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967</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968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972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969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1004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895</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898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906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899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101006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900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134620">
                <a:tc>
                  <a:txBody>
                    <a:bodyPr/>
                    <a:lstStyle/>
                    <a:p>
                      <a:pPr marL="0" marR="0" algn="ctr">
                        <a:lnSpc>
                          <a:spcPct val="107000"/>
                        </a:lnSpc>
                        <a:spcBef>
                          <a:spcPts val="0"/>
                        </a:spcBef>
                        <a:spcAft>
                          <a:spcPts val="0"/>
                        </a:spcAft>
                      </a:pPr>
                      <a:r>
                        <a:rPr lang="en-US" sz="900">
                          <a:effectLst/>
                        </a:rPr>
                        <a:t>…</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pic>
        <p:nvPicPr>
          <p:cNvPr id="4" name="Picture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06849" y="1946402"/>
            <a:ext cx="4643120" cy="2785745"/>
          </a:xfrm>
          <a:prstGeom prst="rect">
            <a:avLst/>
          </a:prstGeom>
          <a:noFill/>
          <a:ln>
            <a:solidFill>
              <a:schemeClr val="tx1"/>
            </a:solidFill>
          </a:ln>
        </p:spPr>
      </p:pic>
    </p:spTree>
    <p:extLst>
      <p:ext uri="{BB962C8B-B14F-4D97-AF65-F5344CB8AC3E}">
        <p14:creationId xmlns="" xmlns:p14="http://schemas.microsoft.com/office/powerpoint/2010/main" val="948386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Step 3 - Developing linear regression models for estimating internal truck trip ends</a:t>
            </a:r>
            <a:r>
              <a:rPr lang="en-US" sz="2000" b="1" dirty="0"/>
              <a:t/>
            </a:r>
            <a:br>
              <a:rPr lang="en-US" sz="2000" b="1" dirty="0"/>
            </a:br>
            <a:endParaRPr lang="en-US" sz="2000" dirty="0"/>
          </a:p>
        </p:txBody>
      </p:sp>
      <p:sp>
        <p:nvSpPr>
          <p:cNvPr id="3" name="Content Placeholder 2"/>
          <p:cNvSpPr>
            <a:spLocks noGrp="1"/>
          </p:cNvSpPr>
          <p:nvPr>
            <p:ph idx="1"/>
          </p:nvPr>
        </p:nvSpPr>
        <p:spPr>
          <a:xfrm>
            <a:off x="822959" y="1845734"/>
            <a:ext cx="7543801" cy="4422986"/>
          </a:xfrm>
        </p:spPr>
        <p:txBody>
          <a:bodyPr/>
          <a:lstStyle/>
          <a:p>
            <a:pPr>
              <a:buFont typeface="Wingdings" panose="05000000000000000000" pitchFamily="2" charset="2"/>
              <a:buChar char="q"/>
            </a:pPr>
            <a:r>
              <a:rPr lang="en-US" dirty="0" smtClean="0"/>
              <a:t> </a:t>
            </a:r>
            <a:r>
              <a:rPr lang="en-US" dirty="0" smtClean="0"/>
              <a:t>Different employment types have different trip generation rates</a:t>
            </a:r>
          </a:p>
          <a:p>
            <a:pPr>
              <a:buFont typeface="Wingdings" panose="05000000000000000000" pitchFamily="2" charset="2"/>
              <a:buChar char="q"/>
            </a:pPr>
            <a:r>
              <a:rPr lang="en-US" dirty="0" smtClean="0"/>
              <a:t> TRM </a:t>
            </a:r>
            <a:r>
              <a:rPr lang="en-US" dirty="0" smtClean="0"/>
              <a:t>and NCSTM use different employment types</a:t>
            </a:r>
          </a:p>
          <a:p>
            <a:pPr>
              <a:buFont typeface="Wingdings" panose="05000000000000000000" pitchFamily="2" charset="2"/>
              <a:buChar char="q"/>
            </a:pPr>
            <a:r>
              <a:rPr lang="en-US" dirty="0"/>
              <a:t> </a:t>
            </a:r>
            <a:r>
              <a:rPr lang="en-US" dirty="0" smtClean="0"/>
              <a:t>Instead of creating a correspondence table for employment types between the two model systems (can be pretty tough), develop regression models</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279039898"/>
              </p:ext>
            </p:extLst>
          </p:nvPr>
        </p:nvGraphicFramePr>
        <p:xfrm>
          <a:off x="1401799" y="3682068"/>
          <a:ext cx="2536272" cy="2864604"/>
        </p:xfrm>
        <a:graphic>
          <a:graphicData uri="http://schemas.openxmlformats.org/drawingml/2006/table">
            <a:tbl>
              <a:tblPr firstRow="1" bandRow="1">
                <a:tableStyleId>{5C22544A-7EE6-4342-B048-85BDC9FD1C3A}</a:tableStyleId>
              </a:tblPr>
              <a:tblGrid>
                <a:gridCol w="2536272"/>
              </a:tblGrid>
              <a:tr h="238717">
                <a:tc>
                  <a:txBody>
                    <a:bodyPr/>
                    <a:lstStyle/>
                    <a:p>
                      <a:pPr marL="0" marR="0" algn="ctr">
                        <a:lnSpc>
                          <a:spcPct val="115000"/>
                        </a:lnSpc>
                        <a:spcBef>
                          <a:spcPts val="0"/>
                        </a:spcBef>
                        <a:spcAft>
                          <a:spcPts val="0"/>
                        </a:spcAft>
                      </a:pPr>
                      <a:r>
                        <a:rPr lang="en-US" sz="11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NCSTM Employment</a:t>
                      </a:r>
                      <a:r>
                        <a:rPr lang="en-US" sz="1100" b="1" baseline="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Types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Gov</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Military</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Industrial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Retail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Industrial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Office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Retail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Service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717">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Households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3453285221"/>
              </p:ext>
            </p:extLst>
          </p:nvPr>
        </p:nvGraphicFramePr>
        <p:xfrm>
          <a:off x="4804095" y="3643199"/>
          <a:ext cx="2485938" cy="1854200"/>
        </p:xfrm>
        <a:graphic>
          <a:graphicData uri="http://schemas.openxmlformats.org/drawingml/2006/table">
            <a:tbl>
              <a:tblPr firstRow="1" bandRow="1">
                <a:tableStyleId>{5C22544A-7EE6-4342-B048-85BDC9FD1C3A}</a:tableStyleId>
              </a:tblPr>
              <a:tblGrid>
                <a:gridCol w="2485938"/>
              </a:tblGrid>
              <a:tr h="370840">
                <a:tc>
                  <a:txBody>
                    <a:bodyPr/>
                    <a:lstStyle/>
                    <a:p>
                      <a:pPr marL="0" marR="0" algn="ctr">
                        <a:lnSpc>
                          <a:spcPct val="115000"/>
                        </a:lnSpc>
                        <a:spcBef>
                          <a:spcPts val="0"/>
                        </a:spcBef>
                        <a:spcAft>
                          <a:spcPts val="0"/>
                        </a:spcAft>
                      </a:pPr>
                      <a:r>
                        <a:rPr lang="en-US" sz="11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TRM Employment</a:t>
                      </a:r>
                      <a:r>
                        <a:rPr lang="en-US" sz="1100" b="1" baseline="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Types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1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Industrial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1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Office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1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Retail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1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5228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Step 3 - </a:t>
            </a:r>
            <a:r>
              <a:rPr lang="en-US" sz="3200" b="1" dirty="0"/>
              <a:t>R</a:t>
            </a:r>
            <a:r>
              <a:rPr lang="en-US" sz="3200" b="1" dirty="0" smtClean="0"/>
              <a:t>egression </a:t>
            </a:r>
            <a:r>
              <a:rPr lang="en-US" sz="3200" b="1" dirty="0"/>
              <a:t>models </a:t>
            </a:r>
            <a:r>
              <a:rPr lang="en-US" sz="3200" b="1" dirty="0" smtClean="0"/>
              <a:t>(cont’d)</a:t>
            </a:r>
            <a:r>
              <a:rPr lang="en-US" sz="1800" b="1" dirty="0" smtClean="0"/>
              <a:t/>
            </a:r>
            <a:br>
              <a:rPr lang="en-US" sz="1800" b="1" dirty="0" smtClean="0"/>
            </a:br>
            <a:endParaRPr lang="en-US" sz="1800" b="1" dirty="0"/>
          </a:p>
        </p:txBody>
      </p:sp>
      <p:sp>
        <p:nvSpPr>
          <p:cNvPr id="3" name="Content Placeholder 2"/>
          <p:cNvSpPr>
            <a:spLocks noGrp="1"/>
          </p:cNvSpPr>
          <p:nvPr>
            <p:ph idx="1"/>
          </p:nvPr>
        </p:nvSpPr>
        <p:spPr/>
        <p:txBody>
          <a:bodyPr/>
          <a:lstStyle/>
          <a:p>
            <a:r>
              <a:rPr lang="en-US" sz="2400" dirty="0" smtClean="0">
                <a:latin typeface="+mj-lt"/>
              </a:rPr>
              <a:t>Regression Models for National FAF3 Based Truck Trips</a:t>
            </a:r>
          </a:p>
          <a:p>
            <a:r>
              <a:rPr lang="en-US" dirty="0" smtClean="0">
                <a:latin typeface="+mj-lt"/>
              </a:rPr>
              <a:t>1) Single-unit truck trips</a:t>
            </a:r>
          </a:p>
          <a:p>
            <a:endParaRPr lang="en-US" dirty="0">
              <a:latin typeface="+mj-lt"/>
            </a:endParaRPr>
          </a:p>
          <a:p>
            <a:endParaRPr lang="en-US" dirty="0" smtClean="0">
              <a:latin typeface="+mj-lt"/>
            </a:endParaRPr>
          </a:p>
          <a:p>
            <a:endParaRPr lang="en-US" dirty="0">
              <a:latin typeface="+mj-lt"/>
            </a:endParaRPr>
          </a:p>
          <a:p>
            <a:r>
              <a:rPr lang="en-US" dirty="0" smtClean="0">
                <a:latin typeface="+mj-lt"/>
              </a:rPr>
              <a:t>2) Multi-unit truck trips</a:t>
            </a:r>
            <a:endParaRPr lang="en-US" dirty="0">
              <a:latin typeface="+mj-lt"/>
            </a:endParaRPr>
          </a:p>
        </p:txBody>
      </p:sp>
      <p:graphicFrame>
        <p:nvGraphicFramePr>
          <p:cNvPr id="10" name="Table 9"/>
          <p:cNvGraphicFramePr>
            <a:graphicFrameLocks noGrp="1"/>
          </p:cNvGraphicFramePr>
          <p:nvPr>
            <p:extLst>
              <p:ext uri="{D42A27DB-BD31-4B8C-83A1-F6EECF244321}">
                <p14:modId xmlns="" xmlns:p14="http://schemas.microsoft.com/office/powerpoint/2010/main" val="4290554476"/>
              </p:ext>
            </p:extLst>
          </p:nvPr>
        </p:nvGraphicFramePr>
        <p:xfrm>
          <a:off x="1644242" y="2713916"/>
          <a:ext cx="5721291" cy="1210720"/>
        </p:xfrm>
        <a:graphic>
          <a:graphicData uri="http://schemas.openxmlformats.org/drawingml/2006/table">
            <a:tbl>
              <a:tblPr firstRow="1" firstCol="1" bandRow="1">
                <a:tableStyleId>{5C22544A-7EE6-4342-B048-85BDC9FD1C3A}</a:tableStyleId>
              </a:tblPr>
              <a:tblGrid>
                <a:gridCol w="1498906"/>
                <a:gridCol w="1359751"/>
                <a:gridCol w="1431317"/>
                <a:gridCol w="1431317"/>
              </a:tblGrid>
              <a:tr h="242144">
                <a:tc>
                  <a:txBody>
                    <a:bodyPr/>
                    <a:lstStyle/>
                    <a:p>
                      <a:pPr marL="0" marR="0" algn="ctr">
                        <a:lnSpc>
                          <a:spcPct val="107000"/>
                        </a:lnSpc>
                        <a:spcBef>
                          <a:spcPts val="0"/>
                        </a:spcBef>
                        <a:spcAft>
                          <a:spcPts val="0"/>
                        </a:spcAft>
                      </a:pPr>
                      <a:r>
                        <a:rPr lang="en-US" sz="1200" dirty="0">
                          <a:effectLst/>
                        </a:rPr>
                        <a:t>Predictive Variable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a:effectLst/>
                        </a:rPr>
                        <a:t>Coefficient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a:effectLst/>
                        </a:rPr>
                        <a:t>t Stat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Adjusted R Square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42144">
                <a:tc>
                  <a:txBody>
                    <a:bodyPr/>
                    <a:lstStyle/>
                    <a:p>
                      <a:pPr marL="0" marR="0">
                        <a:lnSpc>
                          <a:spcPct val="107000"/>
                        </a:lnSpc>
                        <a:spcBef>
                          <a:spcPts val="0"/>
                        </a:spcBef>
                        <a:spcAft>
                          <a:spcPts val="0"/>
                        </a:spcAft>
                      </a:pPr>
                      <a:r>
                        <a:rPr lang="en-US" sz="1200" b="0" dirty="0">
                          <a:effectLst/>
                        </a:rPr>
                        <a:t>Industrial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b="1" dirty="0">
                          <a:effectLst/>
                        </a:rPr>
                        <a:t>0.0305</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b="1">
                          <a:effectLst/>
                        </a:rPr>
                        <a:t>11.84</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rowSpan="4">
                  <a:txBody>
                    <a:bodyPr/>
                    <a:lstStyle/>
                    <a:p>
                      <a:pPr marL="0" marR="0" algn="ctr">
                        <a:lnSpc>
                          <a:spcPct val="107000"/>
                        </a:lnSpc>
                        <a:spcBef>
                          <a:spcPts val="0"/>
                        </a:spcBef>
                        <a:spcAft>
                          <a:spcPts val="0"/>
                        </a:spcAft>
                      </a:pPr>
                      <a:r>
                        <a:rPr lang="en-US" sz="1200" b="1" dirty="0">
                          <a:effectLst/>
                        </a:rPr>
                        <a:t>0.67</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42144">
                <a:tc>
                  <a:txBody>
                    <a:bodyPr/>
                    <a:lstStyle/>
                    <a:p>
                      <a:pPr marL="0" marR="0">
                        <a:lnSpc>
                          <a:spcPct val="107000"/>
                        </a:lnSpc>
                        <a:spcBef>
                          <a:spcPts val="0"/>
                        </a:spcBef>
                        <a:spcAft>
                          <a:spcPts val="0"/>
                        </a:spcAft>
                      </a:pPr>
                      <a:r>
                        <a:rPr lang="en-US" sz="1200" b="0">
                          <a:effectLst/>
                        </a:rPr>
                        <a:t>Office employees</a:t>
                      </a:r>
                      <a:endParaRPr lang="en-US" sz="1200" b="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b="1">
                          <a:effectLst/>
                        </a:rPr>
                        <a:t>0.0062</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b="1">
                          <a:effectLst/>
                        </a:rPr>
                        <a:t>6.30</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r h="242144">
                <a:tc>
                  <a:txBody>
                    <a:bodyPr/>
                    <a:lstStyle/>
                    <a:p>
                      <a:pPr marL="0" marR="0">
                        <a:lnSpc>
                          <a:spcPct val="107000"/>
                        </a:lnSpc>
                        <a:spcBef>
                          <a:spcPts val="0"/>
                        </a:spcBef>
                        <a:spcAft>
                          <a:spcPts val="0"/>
                        </a:spcAft>
                      </a:pPr>
                      <a:r>
                        <a:rPr lang="en-US" sz="1200" b="0">
                          <a:effectLst/>
                        </a:rPr>
                        <a:t>Service employees</a:t>
                      </a:r>
                      <a:endParaRPr lang="en-US" sz="1200" b="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b="1">
                          <a:effectLst/>
                        </a:rPr>
                        <a:t>0.0017</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b="1" dirty="0">
                          <a:effectLst/>
                        </a:rPr>
                        <a:t>1.93</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r h="242144">
                <a:tc>
                  <a:txBody>
                    <a:bodyPr/>
                    <a:lstStyle/>
                    <a:p>
                      <a:pPr marL="0" marR="0">
                        <a:lnSpc>
                          <a:spcPct val="107000"/>
                        </a:lnSpc>
                        <a:spcBef>
                          <a:spcPts val="0"/>
                        </a:spcBef>
                        <a:spcAft>
                          <a:spcPts val="0"/>
                        </a:spcAft>
                      </a:pPr>
                      <a:r>
                        <a:rPr lang="en-US" sz="1200" b="0" dirty="0">
                          <a:effectLst/>
                        </a:rPr>
                        <a:t>Retail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b="1">
                          <a:effectLst/>
                        </a:rPr>
                        <a:t>0.0077</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b="1" dirty="0">
                          <a:effectLst/>
                        </a:rPr>
                        <a:t>2.50</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bl>
          </a:graphicData>
        </a:graphic>
      </p:graphicFrame>
      <p:graphicFrame>
        <p:nvGraphicFramePr>
          <p:cNvPr id="11" name="Table 10"/>
          <p:cNvGraphicFramePr>
            <a:graphicFrameLocks noGrp="1"/>
          </p:cNvGraphicFramePr>
          <p:nvPr>
            <p:extLst>
              <p:ext uri="{D42A27DB-BD31-4B8C-83A1-F6EECF244321}">
                <p14:modId xmlns="" xmlns:p14="http://schemas.microsoft.com/office/powerpoint/2010/main" val="650988122"/>
              </p:ext>
            </p:extLst>
          </p:nvPr>
        </p:nvGraphicFramePr>
        <p:xfrm>
          <a:off x="1669409" y="4585549"/>
          <a:ext cx="5712903" cy="1283545"/>
        </p:xfrm>
        <a:graphic>
          <a:graphicData uri="http://schemas.openxmlformats.org/drawingml/2006/table">
            <a:tbl>
              <a:tblPr firstRow="1" firstCol="1" bandRow="1">
                <a:tableStyleId>{5C22544A-7EE6-4342-B048-85BDC9FD1C3A}</a:tableStyleId>
              </a:tblPr>
              <a:tblGrid>
                <a:gridCol w="1496709"/>
                <a:gridCol w="1357758"/>
                <a:gridCol w="1429218"/>
                <a:gridCol w="1429218"/>
              </a:tblGrid>
              <a:tr h="256709">
                <a:tc>
                  <a:txBody>
                    <a:bodyPr/>
                    <a:lstStyle/>
                    <a:p>
                      <a:pPr marL="0" marR="0" algn="ctr">
                        <a:lnSpc>
                          <a:spcPct val="107000"/>
                        </a:lnSpc>
                        <a:spcBef>
                          <a:spcPts val="0"/>
                        </a:spcBef>
                        <a:spcAft>
                          <a:spcPts val="0"/>
                        </a:spcAft>
                      </a:pPr>
                      <a:r>
                        <a:rPr lang="en-US" sz="1200" dirty="0">
                          <a:effectLst/>
                        </a:rPr>
                        <a:t>Predictive Variable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a:effectLst/>
                        </a:rPr>
                        <a:t>Coefficient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dirty="0">
                          <a:effectLst/>
                        </a:rPr>
                        <a:t>t Stat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Adjusted R Square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56709">
                <a:tc>
                  <a:txBody>
                    <a:bodyPr/>
                    <a:lstStyle/>
                    <a:p>
                      <a:pPr marL="0" marR="0">
                        <a:lnSpc>
                          <a:spcPct val="107000"/>
                        </a:lnSpc>
                        <a:spcBef>
                          <a:spcPts val="0"/>
                        </a:spcBef>
                        <a:spcAft>
                          <a:spcPts val="0"/>
                        </a:spcAft>
                      </a:pPr>
                      <a:r>
                        <a:rPr lang="en-US" sz="1200" b="0" dirty="0">
                          <a:effectLst/>
                        </a:rPr>
                        <a:t>Industrial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0.0220</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11.37</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rowSpan="4">
                  <a:txBody>
                    <a:bodyPr/>
                    <a:lstStyle/>
                    <a:p>
                      <a:pPr marL="0" marR="0" algn="ctr">
                        <a:lnSpc>
                          <a:spcPct val="107000"/>
                        </a:lnSpc>
                        <a:spcBef>
                          <a:spcPts val="0"/>
                        </a:spcBef>
                        <a:spcAft>
                          <a:spcPts val="0"/>
                        </a:spcAft>
                      </a:pPr>
                      <a:r>
                        <a:rPr lang="en-US" sz="1200" b="1" dirty="0">
                          <a:effectLst/>
                        </a:rPr>
                        <a:t>0.69</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56709">
                <a:tc>
                  <a:txBody>
                    <a:bodyPr/>
                    <a:lstStyle/>
                    <a:p>
                      <a:pPr marL="0" marR="0">
                        <a:lnSpc>
                          <a:spcPct val="107000"/>
                        </a:lnSpc>
                        <a:spcBef>
                          <a:spcPts val="0"/>
                        </a:spcBef>
                        <a:spcAft>
                          <a:spcPts val="0"/>
                        </a:spcAft>
                      </a:pPr>
                      <a:r>
                        <a:rPr lang="en-US" sz="1200" b="0" dirty="0">
                          <a:effectLst/>
                        </a:rPr>
                        <a:t>Office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0.0052</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7.01</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r h="256709">
                <a:tc>
                  <a:txBody>
                    <a:bodyPr/>
                    <a:lstStyle/>
                    <a:p>
                      <a:pPr marL="0" marR="0">
                        <a:lnSpc>
                          <a:spcPct val="107000"/>
                        </a:lnSpc>
                        <a:spcBef>
                          <a:spcPts val="0"/>
                        </a:spcBef>
                        <a:spcAft>
                          <a:spcPts val="0"/>
                        </a:spcAft>
                      </a:pPr>
                      <a:r>
                        <a:rPr lang="en-US" sz="1200" b="0">
                          <a:effectLst/>
                        </a:rPr>
                        <a:t>Service employees</a:t>
                      </a:r>
                      <a:endParaRPr lang="en-US" sz="1200" b="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0.0014</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2.09</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r h="256709">
                <a:tc>
                  <a:txBody>
                    <a:bodyPr/>
                    <a:lstStyle/>
                    <a:p>
                      <a:pPr marL="0" marR="0">
                        <a:lnSpc>
                          <a:spcPct val="107000"/>
                        </a:lnSpc>
                        <a:spcBef>
                          <a:spcPts val="0"/>
                        </a:spcBef>
                        <a:spcAft>
                          <a:spcPts val="0"/>
                        </a:spcAft>
                      </a:pPr>
                      <a:r>
                        <a:rPr lang="en-US" sz="1200" b="0" dirty="0">
                          <a:effectLst/>
                        </a:rPr>
                        <a:t>Retail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0.0073</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3.17</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bl>
          </a:graphicData>
        </a:graphic>
      </p:graphicFrame>
    </p:spTree>
    <p:extLst>
      <p:ext uri="{BB962C8B-B14F-4D97-AF65-F5344CB8AC3E}">
        <p14:creationId xmlns="" xmlns:p14="http://schemas.microsoft.com/office/powerpoint/2010/main" val="1132044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Step 3 – Regression models (cont’d)</a:t>
            </a:r>
            <a:r>
              <a:rPr lang="en-US" sz="1800" b="1" dirty="0" smtClean="0"/>
              <a:t/>
            </a:r>
            <a:br>
              <a:rPr lang="en-US" sz="1800" b="1" dirty="0" smtClean="0"/>
            </a:br>
            <a:endParaRPr lang="en-US" sz="1800" b="1" dirty="0"/>
          </a:p>
        </p:txBody>
      </p:sp>
      <p:sp>
        <p:nvSpPr>
          <p:cNvPr id="3" name="Content Placeholder 2"/>
          <p:cNvSpPr>
            <a:spLocks noGrp="1"/>
          </p:cNvSpPr>
          <p:nvPr>
            <p:ph idx="1"/>
          </p:nvPr>
        </p:nvSpPr>
        <p:spPr/>
        <p:txBody>
          <a:bodyPr/>
          <a:lstStyle/>
          <a:p>
            <a:r>
              <a:rPr lang="en-US" sz="2400" dirty="0">
                <a:latin typeface="+mj-lt"/>
              </a:rPr>
              <a:t>Regression Models for </a:t>
            </a:r>
            <a:r>
              <a:rPr lang="en-US" sz="2400" dirty="0" smtClean="0">
                <a:latin typeface="+mj-lt"/>
              </a:rPr>
              <a:t>Local Short-Haul Trips</a:t>
            </a:r>
          </a:p>
          <a:p>
            <a:r>
              <a:rPr lang="en-US" dirty="0" smtClean="0">
                <a:latin typeface="+mj-lt"/>
              </a:rPr>
              <a:t>1) Single-unit trucks</a:t>
            </a:r>
          </a:p>
          <a:p>
            <a:endParaRPr lang="en-US" dirty="0">
              <a:latin typeface="+mj-lt"/>
            </a:endParaRPr>
          </a:p>
          <a:p>
            <a:endParaRPr lang="en-US" dirty="0" smtClean="0">
              <a:latin typeface="+mj-lt"/>
            </a:endParaRPr>
          </a:p>
          <a:p>
            <a:pPr>
              <a:spcAft>
                <a:spcPts val="0"/>
              </a:spcAft>
            </a:pPr>
            <a:endParaRPr lang="en-US" dirty="0" smtClean="0">
              <a:latin typeface="+mj-lt"/>
            </a:endParaRPr>
          </a:p>
          <a:p>
            <a:r>
              <a:rPr lang="en-US" dirty="0" smtClean="0">
                <a:latin typeface="+mj-lt"/>
              </a:rPr>
              <a:t>2) Multi-unit trucks</a:t>
            </a:r>
          </a:p>
          <a:p>
            <a:endParaRPr lang="en-US" dirty="0">
              <a:latin typeface="+mj-lt"/>
            </a:endParaRPr>
          </a:p>
          <a:p>
            <a:endParaRPr lang="en-US" dirty="0" smtClean="0">
              <a:latin typeface="+mj-lt"/>
            </a:endParaRPr>
          </a:p>
        </p:txBody>
      </p:sp>
      <p:graphicFrame>
        <p:nvGraphicFramePr>
          <p:cNvPr id="4" name="Table 3"/>
          <p:cNvGraphicFramePr>
            <a:graphicFrameLocks noGrp="1"/>
          </p:cNvGraphicFramePr>
          <p:nvPr>
            <p:extLst>
              <p:ext uri="{D42A27DB-BD31-4B8C-83A1-F6EECF244321}">
                <p14:modId xmlns="" xmlns:p14="http://schemas.microsoft.com/office/powerpoint/2010/main" val="1306968186"/>
              </p:ext>
            </p:extLst>
          </p:nvPr>
        </p:nvGraphicFramePr>
        <p:xfrm>
          <a:off x="1644242" y="2770562"/>
          <a:ext cx="5704513" cy="1239375"/>
        </p:xfrm>
        <a:graphic>
          <a:graphicData uri="http://schemas.openxmlformats.org/drawingml/2006/table">
            <a:tbl>
              <a:tblPr firstRow="1" firstCol="1" bandRow="1">
                <a:tableStyleId>{5C22544A-7EE6-4342-B048-85BDC9FD1C3A}</a:tableStyleId>
              </a:tblPr>
              <a:tblGrid>
                <a:gridCol w="1494510"/>
                <a:gridCol w="1355763"/>
                <a:gridCol w="1427120"/>
                <a:gridCol w="1427120"/>
              </a:tblGrid>
              <a:tr h="247875">
                <a:tc>
                  <a:txBody>
                    <a:bodyPr/>
                    <a:lstStyle/>
                    <a:p>
                      <a:pPr marL="0" marR="0" algn="ctr">
                        <a:lnSpc>
                          <a:spcPct val="107000"/>
                        </a:lnSpc>
                        <a:spcBef>
                          <a:spcPts val="0"/>
                        </a:spcBef>
                        <a:spcAft>
                          <a:spcPts val="0"/>
                        </a:spcAft>
                      </a:pPr>
                      <a:r>
                        <a:rPr lang="en-US" sz="1200" dirty="0">
                          <a:effectLst/>
                        </a:rPr>
                        <a:t>Predictive Variable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a:effectLst/>
                        </a:rPr>
                        <a:t>Coefficient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dirty="0">
                          <a:effectLst/>
                        </a:rPr>
                        <a:t>t Stat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Adjusted R Square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47875">
                <a:tc>
                  <a:txBody>
                    <a:bodyPr/>
                    <a:lstStyle/>
                    <a:p>
                      <a:pPr marL="0" marR="0">
                        <a:lnSpc>
                          <a:spcPct val="107000"/>
                        </a:lnSpc>
                        <a:spcBef>
                          <a:spcPts val="0"/>
                        </a:spcBef>
                        <a:spcAft>
                          <a:spcPts val="0"/>
                        </a:spcAft>
                      </a:pPr>
                      <a:r>
                        <a:rPr lang="en-US" sz="1200" b="0" dirty="0">
                          <a:effectLst/>
                        </a:rPr>
                        <a:t>Industrial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0.0895</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16.90</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rowSpan="4">
                  <a:txBody>
                    <a:bodyPr/>
                    <a:lstStyle/>
                    <a:p>
                      <a:pPr marL="0" marR="0" algn="ctr">
                        <a:lnSpc>
                          <a:spcPct val="107000"/>
                        </a:lnSpc>
                        <a:spcBef>
                          <a:spcPts val="0"/>
                        </a:spcBef>
                        <a:spcAft>
                          <a:spcPts val="0"/>
                        </a:spcAft>
                      </a:pPr>
                      <a:r>
                        <a:rPr lang="en-US" sz="1200" b="1" dirty="0">
                          <a:effectLst/>
                        </a:rPr>
                        <a:t>0.95</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47875">
                <a:tc>
                  <a:txBody>
                    <a:bodyPr/>
                    <a:lstStyle/>
                    <a:p>
                      <a:pPr marL="0" marR="0">
                        <a:lnSpc>
                          <a:spcPct val="107000"/>
                        </a:lnSpc>
                        <a:spcBef>
                          <a:spcPts val="0"/>
                        </a:spcBef>
                        <a:spcAft>
                          <a:spcPts val="0"/>
                        </a:spcAft>
                      </a:pPr>
                      <a:r>
                        <a:rPr lang="en-US" sz="1200" b="0" dirty="0">
                          <a:effectLst/>
                        </a:rPr>
                        <a:t>Office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0.0409</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20.04</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r h="247875">
                <a:tc>
                  <a:txBody>
                    <a:bodyPr/>
                    <a:lstStyle/>
                    <a:p>
                      <a:pPr marL="0" marR="0">
                        <a:lnSpc>
                          <a:spcPct val="107000"/>
                        </a:lnSpc>
                        <a:spcBef>
                          <a:spcPts val="0"/>
                        </a:spcBef>
                        <a:spcAft>
                          <a:spcPts val="0"/>
                        </a:spcAft>
                      </a:pPr>
                      <a:r>
                        <a:rPr lang="en-US" sz="1200" b="0">
                          <a:effectLst/>
                        </a:rPr>
                        <a:t>Service employees</a:t>
                      </a:r>
                      <a:endParaRPr lang="en-US" sz="1200" b="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0.0363</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20.52</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r h="247875">
                <a:tc>
                  <a:txBody>
                    <a:bodyPr/>
                    <a:lstStyle/>
                    <a:p>
                      <a:pPr marL="0" marR="0">
                        <a:lnSpc>
                          <a:spcPct val="107000"/>
                        </a:lnSpc>
                        <a:spcBef>
                          <a:spcPts val="0"/>
                        </a:spcBef>
                        <a:spcAft>
                          <a:spcPts val="0"/>
                        </a:spcAft>
                      </a:pPr>
                      <a:r>
                        <a:rPr lang="en-US" sz="1200" b="0" dirty="0">
                          <a:effectLst/>
                        </a:rPr>
                        <a:t>Retail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0.0967</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15.34</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825371600"/>
              </p:ext>
            </p:extLst>
          </p:nvPr>
        </p:nvGraphicFramePr>
        <p:xfrm>
          <a:off x="1652410" y="4525197"/>
          <a:ext cx="5671181" cy="1204485"/>
        </p:xfrm>
        <a:graphic>
          <a:graphicData uri="http://schemas.openxmlformats.org/drawingml/2006/table">
            <a:tbl>
              <a:tblPr firstRow="1" firstCol="1" bandRow="1">
                <a:tableStyleId>{5C22544A-7EE6-4342-B048-85BDC9FD1C3A}</a:tableStyleId>
              </a:tblPr>
              <a:tblGrid>
                <a:gridCol w="1485779"/>
                <a:gridCol w="1347842"/>
                <a:gridCol w="1418780"/>
                <a:gridCol w="1418780"/>
              </a:tblGrid>
              <a:tr h="240897">
                <a:tc>
                  <a:txBody>
                    <a:bodyPr/>
                    <a:lstStyle/>
                    <a:p>
                      <a:pPr marL="0" marR="0" algn="ctr">
                        <a:lnSpc>
                          <a:spcPct val="107000"/>
                        </a:lnSpc>
                        <a:spcBef>
                          <a:spcPts val="0"/>
                        </a:spcBef>
                        <a:spcAft>
                          <a:spcPts val="0"/>
                        </a:spcAft>
                      </a:pPr>
                      <a:r>
                        <a:rPr lang="en-US" sz="1200" dirty="0">
                          <a:effectLst/>
                        </a:rPr>
                        <a:t>Predictive Variable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dirty="0">
                          <a:effectLst/>
                        </a:rPr>
                        <a:t>Coefficient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eaLnBrk="0">
                        <a:lnSpc>
                          <a:spcPct val="107000"/>
                        </a:lnSpc>
                        <a:spcBef>
                          <a:spcPts val="0"/>
                        </a:spcBef>
                        <a:spcAft>
                          <a:spcPts val="0"/>
                        </a:spcAft>
                      </a:pPr>
                      <a:r>
                        <a:rPr lang="en-US" sz="1200" dirty="0">
                          <a:effectLst/>
                        </a:rPr>
                        <a:t>t Stat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Adjusted R Square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40897">
                <a:tc>
                  <a:txBody>
                    <a:bodyPr/>
                    <a:lstStyle/>
                    <a:p>
                      <a:pPr marL="0" marR="0">
                        <a:lnSpc>
                          <a:spcPct val="107000"/>
                        </a:lnSpc>
                        <a:spcBef>
                          <a:spcPts val="0"/>
                        </a:spcBef>
                        <a:spcAft>
                          <a:spcPts val="0"/>
                        </a:spcAft>
                      </a:pPr>
                      <a:r>
                        <a:rPr lang="en-US" sz="1200" b="0" dirty="0">
                          <a:effectLst/>
                        </a:rPr>
                        <a:t>Industrial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0.0599</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13.48</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rowSpan="4">
                  <a:txBody>
                    <a:bodyPr/>
                    <a:lstStyle/>
                    <a:p>
                      <a:pPr marL="0" marR="0" algn="ctr">
                        <a:lnSpc>
                          <a:spcPct val="107000"/>
                        </a:lnSpc>
                        <a:spcBef>
                          <a:spcPts val="0"/>
                        </a:spcBef>
                        <a:spcAft>
                          <a:spcPts val="0"/>
                        </a:spcAft>
                      </a:pPr>
                      <a:r>
                        <a:rPr lang="en-US" sz="1200" b="1" dirty="0">
                          <a:effectLst/>
                        </a:rPr>
                        <a:t>0.84</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40897">
                <a:tc>
                  <a:txBody>
                    <a:bodyPr/>
                    <a:lstStyle/>
                    <a:p>
                      <a:pPr marL="0" marR="0">
                        <a:lnSpc>
                          <a:spcPct val="107000"/>
                        </a:lnSpc>
                        <a:spcBef>
                          <a:spcPts val="0"/>
                        </a:spcBef>
                        <a:spcAft>
                          <a:spcPts val="0"/>
                        </a:spcAft>
                      </a:pPr>
                      <a:r>
                        <a:rPr lang="en-US" sz="1200" b="0">
                          <a:effectLst/>
                        </a:rPr>
                        <a:t>Office employees</a:t>
                      </a:r>
                      <a:endParaRPr lang="en-US" sz="1200" b="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0.0174</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10.17</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r h="240897">
                <a:tc>
                  <a:txBody>
                    <a:bodyPr/>
                    <a:lstStyle/>
                    <a:p>
                      <a:pPr marL="0" marR="0">
                        <a:lnSpc>
                          <a:spcPct val="107000"/>
                        </a:lnSpc>
                        <a:spcBef>
                          <a:spcPts val="0"/>
                        </a:spcBef>
                        <a:spcAft>
                          <a:spcPts val="0"/>
                        </a:spcAft>
                      </a:pPr>
                      <a:r>
                        <a:rPr lang="en-US" sz="1200" b="0">
                          <a:effectLst/>
                        </a:rPr>
                        <a:t>Service employees</a:t>
                      </a:r>
                      <a:endParaRPr lang="en-US" sz="1200" b="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0.0094</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6.36</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r h="240897">
                <a:tc>
                  <a:txBody>
                    <a:bodyPr/>
                    <a:lstStyle/>
                    <a:p>
                      <a:pPr marL="0" marR="0">
                        <a:lnSpc>
                          <a:spcPct val="107000"/>
                        </a:lnSpc>
                        <a:spcBef>
                          <a:spcPts val="0"/>
                        </a:spcBef>
                        <a:spcAft>
                          <a:spcPts val="0"/>
                        </a:spcAft>
                      </a:pPr>
                      <a:r>
                        <a:rPr lang="en-US" sz="1200" b="0" dirty="0">
                          <a:effectLst/>
                        </a:rPr>
                        <a:t>Retail employees</a:t>
                      </a:r>
                      <a:endParaRPr lang="en-US"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effectLst/>
                        </a:rPr>
                        <a:t>0.0411</a:t>
                      </a:r>
                      <a:endParaRPr lang="en-US" sz="12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7.77</a:t>
                      </a:r>
                      <a:endParaRPr lang="en-US"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r>
            </a:tbl>
          </a:graphicData>
        </a:graphic>
      </p:graphicFrame>
    </p:spTree>
    <p:extLst>
      <p:ext uri="{BB962C8B-B14F-4D97-AF65-F5344CB8AC3E}">
        <p14:creationId xmlns="" xmlns:p14="http://schemas.microsoft.com/office/powerpoint/2010/main" val="849313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2800" b="1" dirty="0" smtClean="0">
                <a:latin typeface="+mj-lt"/>
              </a:rPr>
              <a:t>Step 4 - </a:t>
            </a:r>
            <a:r>
              <a:rPr lang="en-US" sz="2800" b="1" dirty="0">
                <a:latin typeface="+mj-lt"/>
              </a:rPr>
              <a:t>Developing </a:t>
            </a:r>
            <a:r>
              <a:rPr lang="en-US" sz="2800" b="1" dirty="0" smtClean="0">
                <a:latin typeface="+mj-lt"/>
              </a:rPr>
              <a:t>trip-based correspondences </a:t>
            </a:r>
            <a:r>
              <a:rPr lang="en-US" sz="2800" b="1" dirty="0">
                <a:latin typeface="+mj-lt"/>
              </a:rPr>
              <a:t>between TRM internal zones and NCSTM zones</a:t>
            </a:r>
            <a:r>
              <a:rPr lang="en-US" b="1" dirty="0"/>
              <a:t/>
            </a:r>
            <a:br>
              <a:rPr lang="en-US" b="1" dirty="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latin typeface="+mj-lt"/>
              </a:rPr>
              <a:t> Models </a:t>
            </a:r>
            <a:r>
              <a:rPr lang="en-US" dirty="0">
                <a:latin typeface="+mj-lt"/>
              </a:rPr>
              <a:t>developed in step 3</a:t>
            </a:r>
            <a:r>
              <a:rPr lang="en-US" dirty="0" smtClean="0">
                <a:latin typeface="+mj-lt"/>
              </a:rPr>
              <a:t> are </a:t>
            </a:r>
            <a:r>
              <a:rPr lang="en-US" dirty="0">
                <a:latin typeface="+mj-lt"/>
              </a:rPr>
              <a:t>applied to </a:t>
            </a:r>
            <a:r>
              <a:rPr lang="en-US" dirty="0" smtClean="0">
                <a:latin typeface="+mj-lt"/>
              </a:rPr>
              <a:t>employment </a:t>
            </a:r>
            <a:r>
              <a:rPr lang="en-US" dirty="0">
                <a:latin typeface="+mj-lt"/>
              </a:rPr>
              <a:t>data of TRM zones and sub-zones </a:t>
            </a:r>
            <a:r>
              <a:rPr lang="en-US" dirty="0" smtClean="0">
                <a:latin typeface="+mj-lt"/>
              </a:rPr>
              <a:t>(created in step 2, if a zone is split) </a:t>
            </a:r>
            <a:r>
              <a:rPr lang="en-US" dirty="0">
                <a:latin typeface="+mj-lt"/>
              </a:rPr>
              <a:t>to compute the number of trips </a:t>
            </a:r>
            <a:r>
              <a:rPr lang="en-US" dirty="0" smtClean="0">
                <a:latin typeface="+mj-lt"/>
              </a:rPr>
              <a:t>generated </a:t>
            </a:r>
            <a:r>
              <a:rPr lang="en-US" dirty="0">
                <a:latin typeface="+mj-lt"/>
              </a:rPr>
              <a:t>from </a:t>
            </a:r>
            <a:r>
              <a:rPr lang="en-US" dirty="0" smtClean="0">
                <a:latin typeface="+mj-lt"/>
              </a:rPr>
              <a:t>those zones.</a:t>
            </a:r>
          </a:p>
          <a:p>
            <a:pPr>
              <a:buFont typeface="Wingdings" panose="05000000000000000000" pitchFamily="2" charset="2"/>
              <a:buChar char="q"/>
            </a:pPr>
            <a:r>
              <a:rPr lang="en-US" dirty="0" smtClean="0">
                <a:latin typeface="+mj-lt"/>
              </a:rPr>
              <a:t> Calculated </a:t>
            </a:r>
            <a:r>
              <a:rPr lang="en-US" dirty="0">
                <a:latin typeface="+mj-lt"/>
              </a:rPr>
              <a:t>trips are </a:t>
            </a:r>
            <a:r>
              <a:rPr lang="en-US" dirty="0" smtClean="0">
                <a:latin typeface="+mj-lt"/>
              </a:rPr>
              <a:t>summarized </a:t>
            </a:r>
            <a:r>
              <a:rPr lang="en-US" dirty="0">
                <a:latin typeface="+mj-lt"/>
              </a:rPr>
              <a:t>by NCSTM </a:t>
            </a:r>
            <a:r>
              <a:rPr lang="en-US" dirty="0" smtClean="0">
                <a:latin typeface="+mj-lt"/>
              </a:rPr>
              <a:t>zone boundaries based </a:t>
            </a:r>
            <a:r>
              <a:rPr lang="en-US" dirty="0">
                <a:latin typeface="+mj-lt"/>
              </a:rPr>
              <a:t>on the </a:t>
            </a:r>
            <a:r>
              <a:rPr lang="en-US" dirty="0" smtClean="0">
                <a:latin typeface="+mj-lt"/>
              </a:rPr>
              <a:t>geographical correspondence.</a:t>
            </a:r>
          </a:p>
          <a:p>
            <a:pPr>
              <a:buFont typeface="Wingdings" panose="05000000000000000000" pitchFamily="2" charset="2"/>
              <a:buChar char="q"/>
            </a:pPr>
            <a:r>
              <a:rPr lang="en-US" dirty="0" smtClean="0">
                <a:latin typeface="+mj-lt"/>
              </a:rPr>
              <a:t> Shares are </a:t>
            </a:r>
            <a:r>
              <a:rPr lang="en-US" dirty="0">
                <a:latin typeface="+mj-lt"/>
              </a:rPr>
              <a:t>derived for each TRM zone or subzone by dividing the number of trips in that TRM </a:t>
            </a:r>
            <a:r>
              <a:rPr lang="en-US" dirty="0" smtClean="0">
                <a:latin typeface="+mj-lt"/>
              </a:rPr>
              <a:t>zone </a:t>
            </a:r>
            <a:r>
              <a:rPr lang="en-US" dirty="0">
                <a:latin typeface="+mj-lt"/>
              </a:rPr>
              <a:t>by the </a:t>
            </a:r>
            <a:r>
              <a:rPr lang="en-US" dirty="0" smtClean="0">
                <a:latin typeface="+mj-lt"/>
              </a:rPr>
              <a:t>total </a:t>
            </a:r>
            <a:r>
              <a:rPr lang="en-US" dirty="0">
                <a:latin typeface="+mj-lt"/>
              </a:rPr>
              <a:t>number of trips in the </a:t>
            </a:r>
            <a:r>
              <a:rPr lang="en-US" dirty="0" smtClean="0">
                <a:latin typeface="+mj-lt"/>
              </a:rPr>
              <a:t>corresponding </a:t>
            </a:r>
            <a:r>
              <a:rPr lang="en-US" dirty="0">
                <a:latin typeface="+mj-lt"/>
              </a:rPr>
              <a:t>NCSTM zone</a:t>
            </a:r>
            <a:r>
              <a:rPr lang="en-US" dirty="0" smtClean="0">
                <a:latin typeface="+mj-lt"/>
              </a:rPr>
              <a:t>.</a:t>
            </a:r>
          </a:p>
          <a:p>
            <a:pPr>
              <a:buFont typeface="Wingdings" panose="05000000000000000000" pitchFamily="2" charset="2"/>
              <a:buChar char="q"/>
            </a:pPr>
            <a:r>
              <a:rPr lang="en-US" dirty="0" smtClean="0">
                <a:latin typeface="+mj-lt"/>
              </a:rPr>
              <a:t> These shares are those </a:t>
            </a:r>
            <a:r>
              <a:rPr lang="en-US" dirty="0">
                <a:latin typeface="+mj-lt"/>
              </a:rPr>
              <a:t>eventually used for disaggregating NCSTM trip ends to TRM internal zones</a:t>
            </a:r>
          </a:p>
        </p:txBody>
      </p:sp>
    </p:spTree>
    <p:extLst>
      <p:ext uri="{BB962C8B-B14F-4D97-AF65-F5344CB8AC3E}">
        <p14:creationId xmlns="" xmlns:p14="http://schemas.microsoft.com/office/powerpoint/2010/main" val="222570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2800" b="1" dirty="0" smtClean="0">
                <a:latin typeface="+mj-lt"/>
              </a:rPr>
              <a:t>Step 5 - Developing correspondences </a:t>
            </a:r>
            <a:r>
              <a:rPr lang="en-US" sz="2800" b="1" dirty="0">
                <a:latin typeface="+mj-lt"/>
              </a:rPr>
              <a:t>between TRM external stations and NCSTM </a:t>
            </a:r>
            <a:r>
              <a:rPr lang="en-US" sz="2800" b="1" dirty="0" smtClean="0">
                <a:latin typeface="+mj-lt"/>
              </a:rPr>
              <a:t>external zones</a:t>
            </a:r>
            <a:r>
              <a:rPr lang="en-US" b="1" dirty="0"/>
              <a:t/>
            </a:r>
            <a:br>
              <a:rPr lang="en-US" b="1" dirty="0"/>
            </a:br>
            <a:endParaRPr lang="en-US" dirty="0"/>
          </a:p>
        </p:txBody>
      </p:sp>
      <p:sp>
        <p:nvSpPr>
          <p:cNvPr id="3" name="Content Placeholder 2"/>
          <p:cNvSpPr>
            <a:spLocks noGrp="1"/>
          </p:cNvSpPr>
          <p:nvPr>
            <p:ph idx="1"/>
          </p:nvPr>
        </p:nvSpPr>
        <p:spPr>
          <a:xfrm>
            <a:off x="822959" y="1845734"/>
            <a:ext cx="7543801" cy="4449870"/>
          </a:xfrm>
        </p:spPr>
        <p:txBody>
          <a:bodyPr>
            <a:normAutofit/>
          </a:bodyPr>
          <a:lstStyle/>
          <a:p>
            <a:pPr>
              <a:buFont typeface="Wingdings" panose="05000000000000000000" pitchFamily="2" charset="2"/>
              <a:buChar char="q"/>
            </a:pPr>
            <a:r>
              <a:rPr lang="en-US" sz="2200" dirty="0" smtClean="0">
                <a:latin typeface="+mj-lt"/>
              </a:rPr>
              <a:t> 99 </a:t>
            </a:r>
            <a:r>
              <a:rPr lang="en-US" sz="2200" dirty="0">
                <a:latin typeface="+mj-lt"/>
              </a:rPr>
              <a:t>external stations </a:t>
            </a:r>
            <a:r>
              <a:rPr lang="en-US" sz="2200" dirty="0" smtClean="0">
                <a:latin typeface="+mj-lt"/>
              </a:rPr>
              <a:t>in </a:t>
            </a:r>
            <a:r>
              <a:rPr lang="en-US" sz="2200" dirty="0">
                <a:latin typeface="+mj-lt"/>
              </a:rPr>
              <a:t>TRM network, but </a:t>
            </a:r>
            <a:r>
              <a:rPr lang="en-US" sz="2200" dirty="0" smtClean="0">
                <a:latin typeface="+mj-lt"/>
              </a:rPr>
              <a:t>69 external zones in Triangle Region subarea from NCSTM</a:t>
            </a:r>
          </a:p>
          <a:p>
            <a:pPr>
              <a:buFont typeface="Wingdings" panose="05000000000000000000" pitchFamily="2" charset="2"/>
              <a:buChar char="q"/>
            </a:pPr>
            <a:r>
              <a:rPr lang="en-US" sz="2200" dirty="0" smtClean="0">
                <a:latin typeface="+mj-lt"/>
              </a:rPr>
              <a:t> The 69 external zones </a:t>
            </a:r>
            <a:r>
              <a:rPr lang="en-US" sz="2200" dirty="0">
                <a:latin typeface="+mj-lt"/>
              </a:rPr>
              <a:t>fall </a:t>
            </a:r>
            <a:r>
              <a:rPr lang="en-US" sz="2200" dirty="0" smtClean="0">
                <a:latin typeface="+mj-lt"/>
              </a:rPr>
              <a:t>in five </a:t>
            </a:r>
            <a:r>
              <a:rPr lang="en-US" sz="2200" dirty="0">
                <a:latin typeface="+mj-lt"/>
              </a:rPr>
              <a:t>categories:</a:t>
            </a:r>
          </a:p>
          <a:p>
            <a:pPr marL="544068" lvl="1" indent="-342900">
              <a:buFont typeface="+mj-lt"/>
              <a:buAutoNum type="arabicParenR"/>
            </a:pPr>
            <a:r>
              <a:rPr lang="en-US" dirty="0"/>
              <a:t>One </a:t>
            </a:r>
            <a:r>
              <a:rPr lang="en-US" dirty="0" smtClean="0"/>
              <a:t>zone - </a:t>
            </a:r>
            <a:r>
              <a:rPr lang="en-US" dirty="0"/>
              <a:t>one TRM external </a:t>
            </a:r>
            <a:r>
              <a:rPr lang="en-US" dirty="0" smtClean="0"/>
              <a:t>station (replace)</a:t>
            </a:r>
            <a:endParaRPr lang="en-US" dirty="0"/>
          </a:p>
          <a:p>
            <a:pPr marL="544068" lvl="1" indent="-342900">
              <a:buFont typeface="+mj-lt"/>
              <a:buAutoNum type="arabicParenR"/>
            </a:pPr>
            <a:r>
              <a:rPr lang="en-US" dirty="0"/>
              <a:t>One </a:t>
            </a:r>
            <a:r>
              <a:rPr lang="en-US" dirty="0" smtClean="0"/>
              <a:t>zone - </a:t>
            </a:r>
            <a:r>
              <a:rPr lang="en-US" dirty="0"/>
              <a:t>multiple TRM external </a:t>
            </a:r>
            <a:r>
              <a:rPr lang="en-US" dirty="0" smtClean="0"/>
              <a:t>stations (disaggregate)</a:t>
            </a:r>
            <a:endParaRPr lang="en-US" dirty="0"/>
          </a:p>
          <a:p>
            <a:pPr marL="544068" lvl="1" indent="-342900">
              <a:buFont typeface="+mj-lt"/>
              <a:buAutoNum type="arabicParenR"/>
            </a:pPr>
            <a:r>
              <a:rPr lang="en-US" dirty="0"/>
              <a:t>Two </a:t>
            </a:r>
            <a:r>
              <a:rPr lang="en-US" dirty="0" smtClean="0"/>
              <a:t>zones - </a:t>
            </a:r>
            <a:r>
              <a:rPr lang="en-US" dirty="0"/>
              <a:t>one TRM external </a:t>
            </a:r>
            <a:r>
              <a:rPr lang="en-US" dirty="0" smtClean="0"/>
              <a:t>station (aggregate)</a:t>
            </a:r>
            <a:endParaRPr lang="en-US" dirty="0"/>
          </a:p>
          <a:p>
            <a:pPr marL="544068" lvl="1" indent="-342900">
              <a:buFont typeface="+mj-lt"/>
              <a:buAutoNum type="arabicParenR"/>
            </a:pPr>
            <a:r>
              <a:rPr lang="en-US" dirty="0"/>
              <a:t>Combination of 1</a:t>
            </a:r>
            <a:r>
              <a:rPr lang="en-US" dirty="0" smtClean="0"/>
              <a:t>) </a:t>
            </a:r>
            <a:r>
              <a:rPr lang="en-US" dirty="0"/>
              <a:t>and 2</a:t>
            </a:r>
            <a:r>
              <a:rPr lang="en-US" dirty="0" smtClean="0"/>
              <a:t>) above (aggregate and then disaggregate)</a:t>
            </a:r>
            <a:endParaRPr lang="en-US" dirty="0"/>
          </a:p>
          <a:p>
            <a:pPr marL="544068" lvl="1" indent="-342900">
              <a:buFont typeface="+mj-lt"/>
              <a:buAutoNum type="arabicParenR"/>
            </a:pPr>
            <a:r>
              <a:rPr lang="en-US" dirty="0" smtClean="0"/>
              <a:t>Two or more zones - </a:t>
            </a:r>
            <a:r>
              <a:rPr lang="en-US" dirty="0"/>
              <a:t>one TRM external </a:t>
            </a:r>
            <a:r>
              <a:rPr lang="en-US" dirty="0" smtClean="0"/>
              <a:t>station (aggregate)</a:t>
            </a:r>
            <a:endParaRPr lang="en-US" dirty="0"/>
          </a:p>
          <a:p>
            <a:endParaRPr lang="en-US" dirty="0"/>
          </a:p>
        </p:txBody>
      </p:sp>
    </p:spTree>
    <p:extLst>
      <p:ext uri="{BB962C8B-B14F-4D97-AF65-F5344CB8AC3E}">
        <p14:creationId xmlns="" xmlns:p14="http://schemas.microsoft.com/office/powerpoint/2010/main" val="2730354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3000" b="1" dirty="0" smtClean="0">
                <a:latin typeface="+mj-lt"/>
              </a:rPr>
              <a:t>Step 6 - </a:t>
            </a:r>
            <a:r>
              <a:rPr lang="en-US" sz="3000" b="1" dirty="0">
                <a:latin typeface="+mj-lt"/>
              </a:rPr>
              <a:t>NCSTM trip matrix disaggregation</a:t>
            </a:r>
            <a:r>
              <a:rPr lang="en-US" b="1" dirty="0"/>
              <a:t/>
            </a:r>
            <a:br>
              <a:rPr lang="en-US" b="1" dirty="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200" dirty="0" smtClean="0">
                <a:latin typeface="+mj-lt"/>
              </a:rPr>
              <a:t> With the </a:t>
            </a:r>
            <a:r>
              <a:rPr lang="en-US" sz="2200" dirty="0">
                <a:latin typeface="+mj-lt"/>
              </a:rPr>
              <a:t>correspondence tables </a:t>
            </a:r>
            <a:r>
              <a:rPr lang="en-US" sz="2200" dirty="0" smtClean="0">
                <a:latin typeface="+mj-lt"/>
              </a:rPr>
              <a:t>developed in previous steps, 368-NCSTM-zone </a:t>
            </a:r>
            <a:r>
              <a:rPr lang="en-US" sz="2200" dirty="0">
                <a:latin typeface="+mj-lt"/>
              </a:rPr>
              <a:t>based subarea trip </a:t>
            </a:r>
            <a:r>
              <a:rPr lang="en-US" sz="2200" dirty="0" smtClean="0">
                <a:latin typeface="+mj-lt"/>
              </a:rPr>
              <a:t>matrices </a:t>
            </a:r>
            <a:r>
              <a:rPr lang="en-US" sz="2200" dirty="0" smtClean="0">
                <a:latin typeface="+mj-lt"/>
              </a:rPr>
              <a:t>are disaggregated to </a:t>
            </a:r>
            <a:r>
              <a:rPr lang="en-US" sz="2200" dirty="0" smtClean="0">
                <a:latin typeface="+mj-lt"/>
              </a:rPr>
              <a:t>2,956-TRM-zone </a:t>
            </a:r>
            <a:r>
              <a:rPr lang="en-US" sz="2200" dirty="0">
                <a:latin typeface="+mj-lt"/>
              </a:rPr>
              <a:t>based trip </a:t>
            </a:r>
            <a:r>
              <a:rPr lang="en-US" sz="2200" dirty="0" smtClean="0">
                <a:latin typeface="+mj-lt"/>
              </a:rPr>
              <a:t>matrices, </a:t>
            </a:r>
            <a:r>
              <a:rPr lang="en-US" sz="2200" dirty="0">
                <a:latin typeface="+mj-lt"/>
              </a:rPr>
              <a:t>one for each of the </a:t>
            </a:r>
            <a:r>
              <a:rPr lang="en-US" sz="2200" dirty="0" smtClean="0">
                <a:latin typeface="+mj-lt"/>
              </a:rPr>
              <a:t>four </a:t>
            </a:r>
            <a:r>
              <a:rPr lang="en-US" sz="2200" dirty="0">
                <a:latin typeface="+mj-lt"/>
              </a:rPr>
              <a:t>trip </a:t>
            </a:r>
            <a:r>
              <a:rPr lang="en-US" sz="2200" dirty="0" smtClean="0">
                <a:latin typeface="+mj-lt"/>
              </a:rPr>
              <a:t>types</a:t>
            </a:r>
          </a:p>
          <a:p>
            <a:pPr>
              <a:buFont typeface="Wingdings" panose="05000000000000000000" pitchFamily="2" charset="2"/>
              <a:buChar char="q"/>
            </a:pPr>
            <a:r>
              <a:rPr lang="en-US" sz="2200" dirty="0" smtClean="0">
                <a:latin typeface="+mj-lt"/>
              </a:rPr>
              <a:t> A computer program developed to automate the process</a:t>
            </a:r>
            <a:endParaRPr lang="en-US" sz="2200" dirty="0">
              <a:latin typeface="+mj-lt"/>
            </a:endParaRPr>
          </a:p>
          <a:p>
            <a:endParaRPr lang="en-US" dirty="0"/>
          </a:p>
        </p:txBody>
      </p:sp>
    </p:spTree>
    <p:extLst>
      <p:ext uri="{BB962C8B-B14F-4D97-AF65-F5344CB8AC3E}">
        <p14:creationId xmlns="" xmlns:p14="http://schemas.microsoft.com/office/powerpoint/2010/main" val="17310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3000" b="1" dirty="0" smtClean="0">
                <a:latin typeface="+mj-lt"/>
              </a:rPr>
              <a:t>Step 7 - Adjustment </a:t>
            </a:r>
            <a:r>
              <a:rPr lang="en-US" sz="3000" b="1" dirty="0">
                <a:latin typeface="+mj-lt"/>
              </a:rPr>
              <a:t>of disaggregated trip </a:t>
            </a:r>
            <a:r>
              <a:rPr lang="en-US" sz="3000" b="1" dirty="0" smtClean="0">
                <a:latin typeface="+mj-lt"/>
              </a:rPr>
              <a:t>matrices </a:t>
            </a:r>
            <a:r>
              <a:rPr lang="en-US" sz="3000" b="1" dirty="0">
                <a:latin typeface="+mj-lt"/>
              </a:rPr>
              <a:t>using </a:t>
            </a:r>
            <a:r>
              <a:rPr lang="en-US" sz="3000" b="1" dirty="0" smtClean="0">
                <a:latin typeface="+mj-lt"/>
              </a:rPr>
              <a:t>Iterative Proportional Fitting (IPF)</a:t>
            </a:r>
            <a:r>
              <a:rPr lang="en-US" b="1" dirty="0"/>
              <a:t/>
            </a:r>
            <a:br>
              <a:rPr lang="en-US" b="1" dirty="0"/>
            </a:br>
            <a:endParaRPr lang="en-US" dirty="0"/>
          </a:p>
        </p:txBody>
      </p:sp>
      <p:sp>
        <p:nvSpPr>
          <p:cNvPr id="3" name="Content Placeholder 2"/>
          <p:cNvSpPr>
            <a:spLocks noGrp="1"/>
          </p:cNvSpPr>
          <p:nvPr>
            <p:ph idx="1"/>
          </p:nvPr>
        </p:nvSpPr>
        <p:spPr>
          <a:xfrm>
            <a:off x="822959" y="1835685"/>
            <a:ext cx="7543801" cy="4595259"/>
          </a:xfrm>
        </p:spPr>
        <p:txBody>
          <a:bodyPr/>
          <a:lstStyle/>
          <a:p>
            <a:pPr>
              <a:buFont typeface="Wingdings" panose="05000000000000000000" pitchFamily="2" charset="2"/>
              <a:buChar char="q"/>
            </a:pPr>
            <a:r>
              <a:rPr lang="en-US" dirty="0" smtClean="0">
                <a:latin typeface="+mj-lt"/>
              </a:rPr>
              <a:t> Differences exist between disaggregated NCSTM trip matrices and local traffic count data at external stations</a:t>
            </a:r>
          </a:p>
          <a:p>
            <a:pPr>
              <a:buFont typeface="Wingdings" panose="05000000000000000000" pitchFamily="2" charset="2"/>
              <a:buChar char="q"/>
            </a:pPr>
            <a:r>
              <a:rPr lang="en-US" dirty="0" smtClean="0">
                <a:latin typeface="+mj-lt"/>
              </a:rPr>
              <a:t> A 3-dimension </a:t>
            </a:r>
            <a:r>
              <a:rPr lang="en-US" dirty="0">
                <a:latin typeface="+mj-lt"/>
              </a:rPr>
              <a:t>Iterative Proportional Fitting (IPF</a:t>
            </a:r>
            <a:r>
              <a:rPr lang="en-US" dirty="0" smtClean="0">
                <a:latin typeface="+mj-lt"/>
              </a:rPr>
              <a:t>) procedure is utilized to align modeled trips with truck counts</a:t>
            </a:r>
          </a:p>
          <a:p>
            <a:pPr lvl="1">
              <a:buFont typeface="Arial" panose="020B0604020202020204" pitchFamily="34" charset="0"/>
              <a:buChar char="•"/>
            </a:pPr>
            <a:r>
              <a:rPr lang="en-US" dirty="0">
                <a:latin typeface="+mj-lt"/>
              </a:rPr>
              <a:t> </a:t>
            </a:r>
            <a:r>
              <a:rPr lang="en-US" dirty="0" smtClean="0">
                <a:latin typeface="+mj-lt"/>
              </a:rPr>
              <a:t>Origin </a:t>
            </a:r>
            <a:r>
              <a:rPr lang="en-US" dirty="0" smtClean="0">
                <a:latin typeface="+mj-lt"/>
              </a:rPr>
              <a:t>ends – in-bound traffic</a:t>
            </a:r>
            <a:endParaRPr lang="en-US" dirty="0" smtClean="0">
              <a:latin typeface="+mj-lt"/>
            </a:endParaRPr>
          </a:p>
          <a:p>
            <a:pPr lvl="1">
              <a:buFont typeface="Arial" panose="020B0604020202020204" pitchFamily="34" charset="0"/>
              <a:buChar char="•"/>
            </a:pPr>
            <a:r>
              <a:rPr lang="en-US" dirty="0">
                <a:latin typeface="+mj-lt"/>
              </a:rPr>
              <a:t> </a:t>
            </a:r>
            <a:r>
              <a:rPr lang="en-US" dirty="0" smtClean="0">
                <a:latin typeface="+mj-lt"/>
              </a:rPr>
              <a:t>Destination </a:t>
            </a:r>
            <a:r>
              <a:rPr lang="en-US" dirty="0" smtClean="0">
                <a:latin typeface="+mj-lt"/>
              </a:rPr>
              <a:t>ends – out-bound traffic</a:t>
            </a:r>
            <a:endParaRPr lang="en-US" dirty="0" smtClean="0">
              <a:latin typeface="+mj-lt"/>
            </a:endParaRPr>
          </a:p>
          <a:p>
            <a:pPr lvl="1">
              <a:buFont typeface="Arial" panose="020B0604020202020204" pitchFamily="34" charset="0"/>
              <a:buChar char="•"/>
            </a:pPr>
            <a:r>
              <a:rPr lang="en-US" dirty="0">
                <a:latin typeface="+mj-lt"/>
              </a:rPr>
              <a:t> </a:t>
            </a:r>
            <a:r>
              <a:rPr lang="en-US" dirty="0" smtClean="0">
                <a:latin typeface="+mj-lt"/>
              </a:rPr>
              <a:t>Travel time distribution</a:t>
            </a:r>
          </a:p>
          <a:p>
            <a:pPr>
              <a:buFont typeface="Wingdings" panose="05000000000000000000" pitchFamily="2" charset="2"/>
              <a:buChar char="q"/>
            </a:pPr>
            <a:r>
              <a:rPr lang="en-US" dirty="0">
                <a:latin typeface="+mj-lt"/>
              </a:rPr>
              <a:t> </a:t>
            </a:r>
            <a:r>
              <a:rPr lang="en-US" dirty="0" smtClean="0">
                <a:latin typeface="+mj-lt"/>
              </a:rPr>
              <a:t>What travel time distribution to use?</a:t>
            </a:r>
          </a:p>
          <a:p>
            <a:pPr marL="0" indent="0" algn="ctr">
              <a:spcBef>
                <a:spcPts val="600"/>
              </a:spcBef>
              <a:buNone/>
            </a:pPr>
            <a:r>
              <a:rPr lang="en-US" sz="1800" dirty="0" smtClean="0">
                <a:latin typeface="+mj-lt"/>
              </a:rPr>
              <a:t>Average Travel Time (in minutes)</a:t>
            </a:r>
          </a:p>
          <a:p>
            <a:pPr marL="0" indent="0">
              <a:buNone/>
            </a:pPr>
            <a:endParaRPr lang="en-US" dirty="0">
              <a:latin typeface="+mj-lt"/>
            </a:endParaRPr>
          </a:p>
        </p:txBody>
      </p:sp>
      <p:graphicFrame>
        <p:nvGraphicFramePr>
          <p:cNvPr id="4" name="Content Placeholder 3"/>
          <p:cNvGraphicFramePr>
            <a:graphicFrameLocks/>
          </p:cNvGraphicFramePr>
          <p:nvPr>
            <p:extLst>
              <p:ext uri="{D42A27DB-BD31-4B8C-83A1-F6EECF244321}">
                <p14:modId xmlns="" xmlns:p14="http://schemas.microsoft.com/office/powerpoint/2010/main" val="737834597"/>
              </p:ext>
            </p:extLst>
          </p:nvPr>
        </p:nvGraphicFramePr>
        <p:xfrm>
          <a:off x="1340348" y="4956656"/>
          <a:ext cx="6728478" cy="1313520"/>
        </p:xfrm>
        <a:graphic>
          <a:graphicData uri="http://schemas.openxmlformats.org/drawingml/2006/table">
            <a:tbl>
              <a:tblPr firstRow="1" firstCol="1" bandRow="1">
                <a:tableStyleId>{5C22544A-7EE6-4342-B048-85BDC9FD1C3A}</a:tableStyleId>
              </a:tblPr>
              <a:tblGrid>
                <a:gridCol w="2469750"/>
                <a:gridCol w="2046266"/>
                <a:gridCol w="2212462"/>
              </a:tblGrid>
              <a:tr h="456566">
                <a:tc>
                  <a:txBody>
                    <a:bodyPr/>
                    <a:lstStyle/>
                    <a:p>
                      <a:pPr marL="0" marR="0" algn="ctr">
                        <a:lnSpc>
                          <a:spcPct val="107000"/>
                        </a:lnSpc>
                        <a:spcBef>
                          <a:spcPts val="0"/>
                        </a:spcBef>
                        <a:spcAft>
                          <a:spcPts val="0"/>
                        </a:spcAft>
                      </a:pPr>
                      <a:r>
                        <a:rPr lang="en-US" sz="1400" dirty="0" smtClean="0">
                          <a:effectLst/>
                        </a:rPr>
                        <a:t>Vehicle </a:t>
                      </a:r>
                      <a:r>
                        <a:rPr lang="en-US" sz="1400" dirty="0">
                          <a:effectLst/>
                        </a:rPr>
                        <a:t>Type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smtClean="0">
                          <a:effectLst/>
                          <a:latin typeface="+mn-lt"/>
                          <a:ea typeface="+mn-ea"/>
                          <a:cs typeface="+mn-cs"/>
                        </a:rPr>
                        <a:t>Cordon</a:t>
                      </a:r>
                      <a:r>
                        <a:rPr lang="en-US" sz="1400" baseline="0" dirty="0" smtClean="0">
                          <a:effectLst/>
                          <a:latin typeface="+mn-lt"/>
                          <a:ea typeface="+mn-ea"/>
                          <a:cs typeface="+mn-cs"/>
                        </a:rPr>
                        <a:t> Survey</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smtClean="0">
                          <a:effectLst/>
                          <a:latin typeface="+mn-lt"/>
                          <a:ea typeface="+mn-ea"/>
                          <a:cs typeface="+mn-cs"/>
                        </a:rPr>
                        <a:t>Disaggregated</a:t>
                      </a:r>
                      <a:r>
                        <a:rPr lang="en-US" sz="1400" baseline="0" dirty="0" smtClean="0">
                          <a:effectLst/>
                          <a:latin typeface="+mn-lt"/>
                          <a:ea typeface="+mn-ea"/>
                          <a:cs typeface="+mn-cs"/>
                        </a:rPr>
                        <a:t> NCSTM Trips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94213">
                <a:tc>
                  <a:txBody>
                    <a:bodyPr/>
                    <a:lstStyle/>
                    <a:p>
                      <a:pPr marL="0" marR="0">
                        <a:lnSpc>
                          <a:spcPct val="107000"/>
                        </a:lnSpc>
                        <a:spcBef>
                          <a:spcPts val="0"/>
                        </a:spcBef>
                        <a:spcAft>
                          <a:spcPts val="0"/>
                        </a:spcAft>
                      </a:pPr>
                      <a:r>
                        <a:rPr lang="en-US" sz="1400" dirty="0" smtClean="0">
                          <a:effectLst/>
                          <a:latin typeface="+mn-lt"/>
                          <a:ea typeface="+mn-ea"/>
                          <a:cs typeface="+mn-cs"/>
                        </a:rPr>
                        <a:t>Single-unit</a:t>
                      </a:r>
                      <a:r>
                        <a:rPr lang="en-US" sz="1400" baseline="0" dirty="0" smtClean="0">
                          <a:effectLst/>
                          <a:latin typeface="+mn-lt"/>
                          <a:ea typeface="+mn-ea"/>
                          <a:cs typeface="+mn-cs"/>
                        </a:rPr>
                        <a:t> Truck (medium)</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smtClean="0">
                          <a:effectLst/>
                          <a:latin typeface="+mn-lt"/>
                          <a:ea typeface="+mn-ea"/>
                          <a:cs typeface="+mn-cs"/>
                        </a:rPr>
                        <a:t>29.2</a:t>
                      </a:r>
                      <a:endParaRPr lang="en-US" sz="14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smtClean="0">
                          <a:effectLst/>
                          <a:latin typeface="+mn-lt"/>
                          <a:ea typeface="+mn-ea"/>
                          <a:cs typeface="+mn-cs"/>
                        </a:rPr>
                        <a:t>30.2</a:t>
                      </a:r>
                      <a:endParaRPr lang="en-US" sz="14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462741">
                <a:tc>
                  <a:txBody>
                    <a:bodyPr/>
                    <a:lstStyle/>
                    <a:p>
                      <a:pPr marL="0" marR="0">
                        <a:lnSpc>
                          <a:spcPct val="107000"/>
                        </a:lnSpc>
                        <a:spcBef>
                          <a:spcPts val="0"/>
                        </a:spcBef>
                        <a:spcAft>
                          <a:spcPts val="0"/>
                        </a:spcAft>
                      </a:pPr>
                      <a:r>
                        <a:rPr lang="en-US" sz="1400" dirty="0" smtClean="0">
                          <a:effectLst/>
                          <a:latin typeface="+mn-lt"/>
                          <a:ea typeface="+mn-ea"/>
                          <a:cs typeface="+mn-cs"/>
                        </a:rPr>
                        <a:t>Multi-unit</a:t>
                      </a:r>
                      <a:r>
                        <a:rPr lang="en-US" sz="1400" baseline="0" dirty="0" smtClean="0">
                          <a:effectLst/>
                          <a:latin typeface="+mn-lt"/>
                          <a:ea typeface="+mn-ea"/>
                          <a:cs typeface="+mn-cs"/>
                        </a:rPr>
                        <a:t> Truck (heavy)</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smtClean="0">
                          <a:effectLst/>
                        </a:rPr>
                        <a:t>32.4</a:t>
                      </a:r>
                      <a:endParaRPr lang="en-US" sz="14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smtClean="0">
                          <a:effectLst/>
                        </a:rPr>
                        <a:t>33.6</a:t>
                      </a:r>
                      <a:endParaRPr lang="en-US" sz="14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930981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Step 7 – IPF (cont’d)</a:t>
            </a:r>
            <a:r>
              <a:rPr lang="en-US" sz="2000" b="1" dirty="0" smtClean="0"/>
              <a:t/>
            </a:r>
            <a:br>
              <a:rPr lang="en-US" sz="2000" b="1" dirty="0" smtClean="0"/>
            </a:br>
            <a:endParaRPr lang="en-US" sz="2000" b="1" dirty="0"/>
          </a:p>
        </p:txBody>
      </p:sp>
      <p:sp>
        <p:nvSpPr>
          <p:cNvPr id="3" name="Content Placeholder 2"/>
          <p:cNvSpPr>
            <a:spLocks noGrp="1"/>
          </p:cNvSpPr>
          <p:nvPr>
            <p:ph idx="1"/>
          </p:nvPr>
        </p:nvSpPr>
        <p:spPr>
          <a:xfrm>
            <a:off x="822959" y="1845734"/>
            <a:ext cx="7543801" cy="2324982"/>
          </a:xfrm>
        </p:spPr>
        <p:txBody>
          <a:bodyPr/>
          <a:lstStyle/>
          <a:p>
            <a:pPr>
              <a:buFont typeface="Wingdings" panose="05000000000000000000" pitchFamily="2" charset="2"/>
              <a:buChar char="q"/>
            </a:pPr>
            <a:r>
              <a:rPr lang="en-US" dirty="0" smtClean="0"/>
              <a:t> Travel time frequency distribution (IE/EI Trips)</a:t>
            </a:r>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6689" b="-335"/>
          <a:stretch/>
        </p:blipFill>
        <p:spPr>
          <a:xfrm>
            <a:off x="894303" y="2256332"/>
            <a:ext cx="2813545" cy="1881604"/>
          </a:xfrm>
          <a:prstGeom prst="rect">
            <a:avLst/>
          </a:prstGeom>
        </p:spPr>
      </p:pic>
      <p:pic>
        <p:nvPicPr>
          <p:cNvPr id="6" name="Picture 5"/>
          <p:cNvPicPr>
            <a:picLocks noChangeAspect="1"/>
          </p:cNvPicPr>
          <p:nvPr/>
        </p:nvPicPr>
        <p:blipFill rotWithShape="1">
          <a:blip r:embed="rId3">
            <a:extLst>
              <a:ext uri="{28A0092B-C50C-407E-A947-70E740481C1C}">
                <a14:useLocalDpi xmlns="" xmlns:a14="http://schemas.microsoft.com/office/drawing/2010/main" val="0"/>
              </a:ext>
            </a:extLst>
          </a:blip>
          <a:srcRect t="6659" b="117"/>
          <a:stretch/>
        </p:blipFill>
        <p:spPr>
          <a:xfrm>
            <a:off x="4910132" y="2256332"/>
            <a:ext cx="2875521" cy="1914384"/>
          </a:xfrm>
          <a:prstGeom prst="rect">
            <a:avLst/>
          </a:prstGeom>
        </p:spPr>
      </p:pic>
      <p:sp>
        <p:nvSpPr>
          <p:cNvPr id="7" name="TextBox 6"/>
          <p:cNvSpPr txBox="1"/>
          <p:nvPr/>
        </p:nvSpPr>
        <p:spPr>
          <a:xfrm>
            <a:off x="1813485" y="2272621"/>
            <a:ext cx="2555793" cy="276999"/>
          </a:xfrm>
          <a:prstGeom prst="rect">
            <a:avLst/>
          </a:prstGeom>
          <a:noFill/>
        </p:spPr>
        <p:txBody>
          <a:bodyPr wrap="square" rtlCol="0">
            <a:spAutoFit/>
          </a:bodyPr>
          <a:lstStyle/>
          <a:p>
            <a:r>
              <a:rPr lang="en-US" sz="1200" dirty="0" smtClean="0"/>
              <a:t>Cordon Survey – Medium Truck</a:t>
            </a:r>
            <a:endParaRPr lang="en-US" sz="1200" dirty="0"/>
          </a:p>
        </p:txBody>
      </p:sp>
      <p:sp>
        <p:nvSpPr>
          <p:cNvPr id="8" name="TextBox 7"/>
          <p:cNvSpPr txBox="1"/>
          <p:nvPr/>
        </p:nvSpPr>
        <p:spPr>
          <a:xfrm>
            <a:off x="6152546" y="2247977"/>
            <a:ext cx="2303906" cy="276999"/>
          </a:xfrm>
          <a:prstGeom prst="rect">
            <a:avLst/>
          </a:prstGeom>
          <a:noFill/>
        </p:spPr>
        <p:txBody>
          <a:bodyPr wrap="square" rtlCol="0">
            <a:spAutoFit/>
          </a:bodyPr>
          <a:lstStyle/>
          <a:p>
            <a:r>
              <a:rPr lang="en-US" sz="1200" dirty="0" smtClean="0"/>
              <a:t>Disaggregated NCSTM Trips – SUT</a:t>
            </a:r>
            <a:endParaRPr lang="en-US" sz="1200" dirty="0"/>
          </a:p>
        </p:txBody>
      </p:sp>
      <p:pic>
        <p:nvPicPr>
          <p:cNvPr id="9" name="Picture 8"/>
          <p:cNvPicPr>
            <a:picLocks noChangeAspect="1"/>
          </p:cNvPicPr>
          <p:nvPr/>
        </p:nvPicPr>
        <p:blipFill rotWithShape="1">
          <a:blip r:embed="rId4">
            <a:extLst>
              <a:ext uri="{28A0092B-C50C-407E-A947-70E740481C1C}">
                <a14:useLocalDpi xmlns="" xmlns:a14="http://schemas.microsoft.com/office/drawing/2010/main" val="0"/>
              </a:ext>
            </a:extLst>
          </a:blip>
          <a:srcRect t="9102" b="-120"/>
          <a:stretch/>
        </p:blipFill>
        <p:spPr>
          <a:xfrm>
            <a:off x="894303" y="4472165"/>
            <a:ext cx="2813545" cy="1828800"/>
          </a:xfrm>
          <a:prstGeom prst="rect">
            <a:avLst/>
          </a:prstGeom>
        </p:spPr>
      </p:pic>
      <p:pic>
        <p:nvPicPr>
          <p:cNvPr id="10" name="Picture 9"/>
          <p:cNvPicPr>
            <a:picLocks noChangeAspect="1"/>
          </p:cNvPicPr>
          <p:nvPr/>
        </p:nvPicPr>
        <p:blipFill rotWithShape="1">
          <a:blip r:embed="rId5">
            <a:extLst>
              <a:ext uri="{28A0092B-C50C-407E-A947-70E740481C1C}">
                <a14:useLocalDpi xmlns="" xmlns:a14="http://schemas.microsoft.com/office/drawing/2010/main" val="0"/>
              </a:ext>
            </a:extLst>
          </a:blip>
          <a:srcRect t="8904" b="-190"/>
          <a:stretch/>
        </p:blipFill>
        <p:spPr>
          <a:xfrm>
            <a:off x="4910132" y="4434494"/>
            <a:ext cx="2875521" cy="1874520"/>
          </a:xfrm>
          <a:prstGeom prst="rect">
            <a:avLst/>
          </a:prstGeom>
        </p:spPr>
      </p:pic>
      <p:sp>
        <p:nvSpPr>
          <p:cNvPr id="11" name="TextBox 10"/>
          <p:cNvSpPr txBox="1"/>
          <p:nvPr/>
        </p:nvSpPr>
        <p:spPr>
          <a:xfrm>
            <a:off x="1925694" y="4464832"/>
            <a:ext cx="2103694" cy="276999"/>
          </a:xfrm>
          <a:prstGeom prst="rect">
            <a:avLst/>
          </a:prstGeom>
          <a:noFill/>
        </p:spPr>
        <p:txBody>
          <a:bodyPr wrap="square" rtlCol="0">
            <a:spAutoFit/>
          </a:bodyPr>
          <a:lstStyle/>
          <a:p>
            <a:r>
              <a:rPr lang="en-US" sz="1200" dirty="0" smtClean="0"/>
              <a:t>Cordon Survey – Heavy Truck</a:t>
            </a:r>
            <a:endParaRPr lang="en-US" sz="1200" dirty="0"/>
          </a:p>
        </p:txBody>
      </p:sp>
      <p:sp>
        <p:nvSpPr>
          <p:cNvPr id="12" name="TextBox 11"/>
          <p:cNvSpPr txBox="1"/>
          <p:nvPr/>
        </p:nvSpPr>
        <p:spPr>
          <a:xfrm>
            <a:off x="6154226" y="4460294"/>
            <a:ext cx="2417018" cy="276999"/>
          </a:xfrm>
          <a:prstGeom prst="rect">
            <a:avLst/>
          </a:prstGeom>
          <a:noFill/>
        </p:spPr>
        <p:txBody>
          <a:bodyPr wrap="square" rtlCol="0">
            <a:spAutoFit/>
          </a:bodyPr>
          <a:lstStyle/>
          <a:p>
            <a:r>
              <a:rPr lang="en-US" sz="1200" dirty="0" smtClean="0"/>
              <a:t>Disaggregated NCSTM Trips – MUT</a:t>
            </a:r>
            <a:endParaRPr lang="en-US" sz="1200" dirty="0"/>
          </a:p>
        </p:txBody>
      </p:sp>
    </p:spTree>
    <p:extLst>
      <p:ext uri="{BB962C8B-B14F-4D97-AF65-F5344CB8AC3E}">
        <p14:creationId xmlns="" xmlns:p14="http://schemas.microsoft.com/office/powerpoint/2010/main" val="2846906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Step 7 – IPF (cont’d)</a:t>
            </a:r>
            <a:r>
              <a:rPr lang="en-US" sz="2800" b="1" dirty="0" smtClean="0"/>
              <a:t> </a:t>
            </a:r>
            <a:r>
              <a:rPr lang="en-US" sz="2000" b="1" dirty="0" smtClean="0"/>
              <a:t/>
            </a:r>
            <a:br>
              <a:rPr lang="en-US" sz="2000" b="1" dirty="0" smtClean="0"/>
            </a:br>
            <a:endParaRPr lang="en-US" sz="2000" b="1" dirty="0"/>
          </a:p>
        </p:txBody>
      </p:sp>
      <p:sp>
        <p:nvSpPr>
          <p:cNvPr id="3" name="Content Placeholder 2"/>
          <p:cNvSpPr>
            <a:spLocks noGrp="1"/>
          </p:cNvSpPr>
          <p:nvPr>
            <p:ph idx="1"/>
          </p:nvPr>
        </p:nvSpPr>
        <p:spPr>
          <a:xfrm>
            <a:off x="822959" y="5114166"/>
            <a:ext cx="7543801" cy="754928"/>
          </a:xfrm>
        </p:spPr>
        <p:txBody>
          <a:bodyPr/>
          <a:lstStyle/>
          <a:p>
            <a:r>
              <a:rPr lang="en-US" dirty="0" smtClean="0"/>
              <a:t>                      </a:t>
            </a:r>
            <a:r>
              <a:rPr lang="en-US" dirty="0" smtClean="0"/>
              <a:t>Traditional				Modified</a:t>
            </a:r>
            <a:endParaRPr lang="en-US" dirty="0"/>
          </a:p>
        </p:txBody>
      </p:sp>
      <p:pic>
        <p:nvPicPr>
          <p:cNvPr id="4" name="Picture 3"/>
          <p:cNvPicPr/>
          <p:nvPr/>
        </p:nvPicPr>
        <p:blipFill>
          <a:blip r:embed="rId2">
            <a:extLst>
              <a:ext uri="{28A0092B-C50C-407E-A947-70E740481C1C}">
                <a14:useLocalDpi xmlns="" xmlns:a14="http://schemas.microsoft.com/office/drawing/2010/main" val="0"/>
              </a:ext>
            </a:extLst>
          </a:blip>
          <a:srcRect/>
          <a:stretch>
            <a:fillRect/>
          </a:stretch>
        </p:blipFill>
        <p:spPr bwMode="auto">
          <a:xfrm>
            <a:off x="876252" y="2450678"/>
            <a:ext cx="3661275" cy="2485463"/>
          </a:xfrm>
          <a:prstGeom prst="rect">
            <a:avLst/>
          </a:prstGeom>
          <a:noFill/>
          <a:ln>
            <a:solidFill>
              <a:schemeClr val="accent1"/>
            </a:solidFill>
          </a:ln>
        </p:spPr>
      </p:pic>
      <p:pic>
        <p:nvPicPr>
          <p:cNvPr id="5" name="Picture 4"/>
          <p:cNvPicPr/>
          <p:nvPr/>
        </p:nvPicPr>
        <p:blipFill>
          <a:blip r:embed="rId3">
            <a:extLst>
              <a:ext uri="{28A0092B-C50C-407E-A947-70E740481C1C}">
                <a14:useLocalDpi xmlns="" xmlns:a14="http://schemas.microsoft.com/office/drawing/2010/main" val="0"/>
              </a:ext>
            </a:extLst>
          </a:blip>
          <a:srcRect/>
          <a:stretch>
            <a:fillRect/>
          </a:stretch>
        </p:blipFill>
        <p:spPr bwMode="auto">
          <a:xfrm>
            <a:off x="4828438" y="2443693"/>
            <a:ext cx="3376886" cy="2492448"/>
          </a:xfrm>
          <a:prstGeom prst="rect">
            <a:avLst/>
          </a:prstGeom>
          <a:noFill/>
          <a:ln>
            <a:solidFill>
              <a:schemeClr val="accent1"/>
            </a:solidFill>
          </a:ln>
        </p:spPr>
      </p:pic>
    </p:spTree>
    <p:extLst>
      <p:ext uri="{BB962C8B-B14F-4D97-AF65-F5344CB8AC3E}">
        <p14:creationId xmlns="" xmlns:p14="http://schemas.microsoft.com/office/powerpoint/2010/main" val="1996677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Outline</a:t>
            </a:r>
            <a:r>
              <a:rPr lang="en-US" sz="2000" b="1" dirty="0" smtClean="0"/>
              <a:t/>
            </a:r>
            <a:br>
              <a:rPr lang="en-US" sz="2000" b="1" dirty="0" smtClean="0"/>
            </a:br>
            <a:endParaRPr lang="en-US" sz="2000" b="1" dirty="0"/>
          </a:p>
        </p:txBody>
      </p:sp>
      <p:sp>
        <p:nvSpPr>
          <p:cNvPr id="3" name="Content Placeholder 2"/>
          <p:cNvSpPr>
            <a:spLocks noGrp="1"/>
          </p:cNvSpPr>
          <p:nvPr>
            <p:ph idx="1"/>
          </p:nvPr>
        </p:nvSpPr>
        <p:spPr>
          <a:xfrm>
            <a:off x="1054070" y="2197422"/>
            <a:ext cx="7543801" cy="4023360"/>
          </a:xfrm>
        </p:spPr>
        <p:txBody>
          <a:bodyPr/>
          <a:lstStyle/>
          <a:p>
            <a:pPr>
              <a:buFont typeface="Wingdings" panose="05000000000000000000" pitchFamily="2" charset="2"/>
              <a:buChar char="q"/>
            </a:pPr>
            <a:r>
              <a:rPr lang="en-US" sz="2200" dirty="0" smtClean="0"/>
              <a:t> Background</a:t>
            </a:r>
          </a:p>
          <a:p>
            <a:pPr>
              <a:buFont typeface="Wingdings" panose="05000000000000000000" pitchFamily="2" charset="2"/>
              <a:buChar char="q"/>
            </a:pPr>
            <a:r>
              <a:rPr lang="en-US" sz="2200" dirty="0"/>
              <a:t> </a:t>
            </a:r>
            <a:r>
              <a:rPr lang="en-US" sz="2200" dirty="0" smtClean="0"/>
              <a:t>Models (and survey) involved</a:t>
            </a:r>
          </a:p>
          <a:p>
            <a:pPr>
              <a:buFont typeface="Wingdings" panose="05000000000000000000" pitchFamily="2" charset="2"/>
              <a:buChar char="q"/>
            </a:pPr>
            <a:r>
              <a:rPr lang="en-US" sz="2200" dirty="0"/>
              <a:t> </a:t>
            </a:r>
            <a:r>
              <a:rPr lang="en-US" sz="2200" dirty="0" smtClean="0"/>
              <a:t>Procedures</a:t>
            </a:r>
          </a:p>
          <a:p>
            <a:pPr>
              <a:buFont typeface="Wingdings" panose="05000000000000000000" pitchFamily="2" charset="2"/>
              <a:buChar char="q"/>
            </a:pPr>
            <a:r>
              <a:rPr lang="en-US" sz="2200" dirty="0"/>
              <a:t> </a:t>
            </a:r>
            <a:r>
              <a:rPr lang="en-US" sz="2200" dirty="0" smtClean="0"/>
              <a:t>Summary</a:t>
            </a:r>
            <a:endParaRPr lang="en-US" sz="2200" dirty="0"/>
          </a:p>
        </p:txBody>
      </p:sp>
    </p:spTree>
    <p:extLst>
      <p:ext uri="{BB962C8B-B14F-4D97-AF65-F5344CB8AC3E}">
        <p14:creationId xmlns="" xmlns:p14="http://schemas.microsoft.com/office/powerpoint/2010/main" val="1472058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pPr lvl="0"/>
            <a:r>
              <a:rPr lang="en-US" sz="3000" b="1" dirty="0" smtClean="0"/>
              <a:t>Step 8 - Deriving factor matrices and trip difference matrices</a:t>
            </a:r>
            <a:r>
              <a:rPr lang="en-US" sz="2000" b="1" dirty="0"/>
              <a:t/>
            </a:r>
            <a:br>
              <a:rPr lang="en-US" sz="2000" b="1" dirty="0"/>
            </a:br>
            <a:endParaRPr lang="en-US" sz="2000" b="1" dirty="0"/>
          </a:p>
        </p:txBody>
      </p:sp>
      <p:sp>
        <p:nvSpPr>
          <p:cNvPr id="6" name="Content Placeholder 5"/>
          <p:cNvSpPr>
            <a:spLocks noGrp="1"/>
          </p:cNvSpPr>
          <p:nvPr>
            <p:ph idx="1"/>
          </p:nvPr>
        </p:nvSpPr>
        <p:spPr/>
        <p:txBody>
          <a:bodyPr/>
          <a:lstStyle/>
          <a:p>
            <a:pPr>
              <a:buFont typeface="Wingdings" panose="05000000000000000000" pitchFamily="2" charset="2"/>
              <a:buChar char="q"/>
            </a:pPr>
            <a:r>
              <a:rPr lang="en-US" dirty="0" smtClean="0"/>
              <a:t> </a:t>
            </a:r>
            <a:r>
              <a:rPr lang="en-US" sz="2200" dirty="0" smtClean="0"/>
              <a:t>Two sets of matrices derived:</a:t>
            </a:r>
          </a:p>
          <a:p>
            <a:pPr lvl="1">
              <a:buFont typeface="Arial" panose="020B0604020202020204" pitchFamily="34" charset="0"/>
              <a:buChar char="•"/>
            </a:pPr>
            <a:r>
              <a:rPr lang="en-US" sz="2000" dirty="0"/>
              <a:t> </a:t>
            </a:r>
            <a:r>
              <a:rPr lang="en-US" sz="2000" dirty="0" smtClean="0"/>
              <a:t>Factor matrices: dividing </a:t>
            </a:r>
            <a:r>
              <a:rPr lang="en-US" sz="2000" dirty="0" err="1" smtClean="0"/>
              <a:t>IPF’ed</a:t>
            </a:r>
            <a:r>
              <a:rPr lang="en-US" sz="2000" dirty="0" smtClean="0"/>
              <a:t> </a:t>
            </a:r>
            <a:r>
              <a:rPr lang="en-US" sz="2000" dirty="0"/>
              <a:t>matrix </a:t>
            </a:r>
            <a:r>
              <a:rPr lang="en-US" sz="2000" dirty="0" smtClean="0"/>
              <a:t>by </a:t>
            </a:r>
            <a:r>
              <a:rPr lang="en-US" sz="2000" dirty="0"/>
              <a:t>original matrix</a:t>
            </a:r>
            <a:endParaRPr lang="en-US" sz="2000" dirty="0" smtClean="0"/>
          </a:p>
          <a:p>
            <a:pPr lvl="1">
              <a:buFont typeface="Arial" panose="020B0604020202020204" pitchFamily="34" charset="0"/>
              <a:buChar char="•"/>
            </a:pPr>
            <a:r>
              <a:rPr lang="en-US" sz="2000" dirty="0"/>
              <a:t> </a:t>
            </a:r>
            <a:r>
              <a:rPr lang="en-US" sz="2000" dirty="0" smtClean="0"/>
              <a:t>Trip difference matrices: </a:t>
            </a:r>
            <a:r>
              <a:rPr lang="en-US" sz="2000" dirty="0"/>
              <a:t>subtracting </a:t>
            </a:r>
            <a:r>
              <a:rPr lang="en-US" sz="2000" dirty="0" smtClean="0"/>
              <a:t> </a:t>
            </a:r>
            <a:r>
              <a:rPr lang="en-US" sz="2000" dirty="0"/>
              <a:t>original matrix </a:t>
            </a:r>
            <a:r>
              <a:rPr lang="en-US" sz="2000" dirty="0" smtClean="0"/>
              <a:t>from </a:t>
            </a:r>
            <a:r>
              <a:rPr lang="en-US" sz="2000" dirty="0" err="1" smtClean="0"/>
              <a:t>IPF’ed</a:t>
            </a:r>
            <a:r>
              <a:rPr lang="en-US" sz="2000" dirty="0" smtClean="0"/>
              <a:t> matrix</a:t>
            </a:r>
          </a:p>
          <a:p>
            <a:pPr>
              <a:buFont typeface="Wingdings" panose="05000000000000000000" pitchFamily="2" charset="2"/>
              <a:buChar char="q"/>
            </a:pPr>
            <a:r>
              <a:rPr lang="en-US" dirty="0"/>
              <a:t> </a:t>
            </a:r>
            <a:r>
              <a:rPr lang="en-US" dirty="0" smtClean="0"/>
              <a:t>For future year forecasting</a:t>
            </a:r>
          </a:p>
          <a:p>
            <a:pPr lvl="1">
              <a:buFont typeface="Arial" panose="020B0604020202020204" pitchFamily="34" charset="0"/>
              <a:buChar char="•"/>
            </a:pPr>
            <a:r>
              <a:rPr lang="en-US" dirty="0"/>
              <a:t> </a:t>
            </a:r>
            <a:r>
              <a:rPr lang="en-US" dirty="0" smtClean="0"/>
              <a:t>Applying factors only can be dangerous</a:t>
            </a:r>
          </a:p>
          <a:p>
            <a:pPr lvl="1">
              <a:buFont typeface="Arial" panose="020B0604020202020204" pitchFamily="34" charset="0"/>
              <a:buChar char="•"/>
            </a:pPr>
            <a:r>
              <a:rPr lang="en-US" dirty="0" smtClean="0"/>
              <a:t> Applying differences only can be a bit conservative</a:t>
            </a:r>
          </a:p>
          <a:p>
            <a:pPr lvl="1">
              <a:buFont typeface="Arial" panose="020B0604020202020204" pitchFamily="34" charset="0"/>
              <a:buChar char="•"/>
            </a:pPr>
            <a:r>
              <a:rPr lang="en-US" dirty="0" smtClean="0"/>
              <a:t> </a:t>
            </a:r>
            <a:r>
              <a:rPr lang="en-US" dirty="0" smtClean="0"/>
              <a:t>Other</a:t>
            </a:r>
            <a:r>
              <a:rPr lang="en-US" dirty="0" smtClean="0"/>
              <a:t> approaches</a:t>
            </a:r>
            <a:r>
              <a:rPr lang="en-US" dirty="0" smtClean="0"/>
              <a:t> are </a:t>
            </a:r>
            <a:r>
              <a:rPr lang="en-US" dirty="0" smtClean="0"/>
              <a:t>being considered</a:t>
            </a:r>
          </a:p>
        </p:txBody>
      </p:sp>
    </p:spTree>
    <p:extLst>
      <p:ext uri="{BB962C8B-B14F-4D97-AF65-F5344CB8AC3E}">
        <p14:creationId xmlns="" xmlns:p14="http://schemas.microsoft.com/office/powerpoint/2010/main" val="3964489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Summary and Future Work</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A linkage between the regional model and NCSTM has been established.  The regional model will benefit from the linkage whenever NCSTM gets improved</a:t>
            </a:r>
          </a:p>
          <a:p>
            <a:pPr>
              <a:buFont typeface="Wingdings" panose="05000000000000000000" pitchFamily="2" charset="2"/>
              <a:buChar char="q"/>
            </a:pPr>
            <a:r>
              <a:rPr lang="en-US" dirty="0"/>
              <a:t> </a:t>
            </a:r>
            <a:r>
              <a:rPr lang="en-US" dirty="0" smtClean="0"/>
              <a:t>New approach does not rely on the forecasting of external station counts </a:t>
            </a:r>
            <a:r>
              <a:rPr lang="en-US" dirty="0" smtClean="0"/>
              <a:t>using growth factors but employs </a:t>
            </a:r>
            <a:r>
              <a:rPr lang="en-US" dirty="0" smtClean="0"/>
              <a:t>statewide model forecasting results.  This is </a:t>
            </a:r>
            <a:r>
              <a:rPr lang="en-US" dirty="0" smtClean="0"/>
              <a:t>deemed to be a </a:t>
            </a:r>
            <a:r>
              <a:rPr lang="en-US" dirty="0" smtClean="0"/>
              <a:t>better way to forecast external trips for regional </a:t>
            </a:r>
            <a:r>
              <a:rPr lang="en-US" dirty="0" smtClean="0"/>
              <a:t>models</a:t>
            </a:r>
          </a:p>
          <a:p>
            <a:pPr>
              <a:buFont typeface="Wingdings" panose="05000000000000000000" pitchFamily="2" charset="2"/>
              <a:buChar char="q"/>
            </a:pPr>
            <a:r>
              <a:rPr lang="en-US" dirty="0" smtClean="0"/>
              <a:t> </a:t>
            </a:r>
            <a:r>
              <a:rPr lang="en-US" dirty="0" smtClean="0"/>
              <a:t>Base year TRM model calibration is currently under way and the base year disaggregated trip matrices may need some adjustments</a:t>
            </a:r>
          </a:p>
          <a:p>
            <a:pPr>
              <a:buFont typeface="Wingdings" panose="05000000000000000000" pitchFamily="2" charset="2"/>
              <a:buChar char="q"/>
            </a:pPr>
            <a:r>
              <a:rPr lang="en-US" dirty="0" smtClean="0"/>
              <a:t> </a:t>
            </a:r>
            <a:r>
              <a:rPr lang="en-US" dirty="0" smtClean="0"/>
              <a:t>When applyin</a:t>
            </a:r>
            <a:r>
              <a:rPr lang="en-US" dirty="0" smtClean="0"/>
              <a:t>g the calibrated model for future year forecasting, some creative ideas will be needed to make a good use of the factor and/or difference matrices</a:t>
            </a:r>
            <a:endParaRPr lang="en-US" dirty="0" smtClean="0"/>
          </a:p>
        </p:txBody>
      </p:sp>
    </p:spTree>
    <p:extLst>
      <p:ext uri="{BB962C8B-B14F-4D97-AF65-F5344CB8AC3E}">
        <p14:creationId xmlns="" xmlns:p14="http://schemas.microsoft.com/office/powerpoint/2010/main" val="192266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Background</a:t>
            </a:r>
            <a:r>
              <a:rPr lang="en-US" sz="2000" dirty="0" smtClean="0"/>
              <a:t/>
            </a:r>
            <a:br>
              <a:rPr lang="en-US" sz="2000" dirty="0" smtClean="0"/>
            </a:br>
            <a:endParaRPr lang="en-US" sz="2000" dirty="0"/>
          </a:p>
        </p:txBody>
      </p:sp>
      <p:sp>
        <p:nvSpPr>
          <p:cNvPr id="3" name="Content Placeholder 2"/>
          <p:cNvSpPr>
            <a:spLocks noGrp="1"/>
          </p:cNvSpPr>
          <p:nvPr>
            <p:ph idx="1"/>
          </p:nvPr>
        </p:nvSpPr>
        <p:spPr>
          <a:xfrm>
            <a:off x="822959" y="1845734"/>
            <a:ext cx="7543801" cy="4449870"/>
          </a:xfrm>
        </p:spPr>
        <p:txBody>
          <a:bodyPr>
            <a:normAutofit lnSpcReduction="10000"/>
          </a:bodyPr>
          <a:lstStyle/>
          <a:p>
            <a:pPr>
              <a:buFont typeface="Wingdings" panose="05000000000000000000" pitchFamily="2" charset="2"/>
              <a:buChar char="q"/>
            </a:pPr>
            <a:r>
              <a:rPr lang="en-US" dirty="0" smtClean="0">
                <a:latin typeface="+mj-lt"/>
              </a:rPr>
              <a:t> This work deals with commercial vehicle trips having one end outside the region or both ends outside but passing through the region</a:t>
            </a:r>
          </a:p>
          <a:p>
            <a:pPr lvl="1">
              <a:buFont typeface="Courier New" panose="02070309020205020404" pitchFamily="49" charset="0"/>
              <a:buChar char="o"/>
            </a:pPr>
            <a:r>
              <a:rPr lang="en-US" dirty="0" smtClean="0">
                <a:latin typeface="+mj-lt"/>
              </a:rPr>
              <a:t>I-E, E-I, and E-E trips</a:t>
            </a:r>
          </a:p>
          <a:p>
            <a:pPr>
              <a:buFont typeface="Wingdings" panose="05000000000000000000" pitchFamily="2" charset="2"/>
              <a:buChar char="q"/>
            </a:pPr>
            <a:r>
              <a:rPr lang="en-US" dirty="0" smtClean="0">
                <a:latin typeface="+mj-lt"/>
              </a:rPr>
              <a:t> Old approach:</a:t>
            </a:r>
          </a:p>
          <a:p>
            <a:pPr lvl="1">
              <a:buFont typeface="Courier New" panose="02070309020205020404" pitchFamily="49" charset="0"/>
              <a:buChar char="o"/>
            </a:pPr>
            <a:r>
              <a:rPr lang="en-US" dirty="0" smtClean="0">
                <a:latin typeface="+mj-lt"/>
              </a:rPr>
              <a:t>forecasting total traffic </a:t>
            </a:r>
            <a:r>
              <a:rPr lang="en-US" dirty="0">
                <a:latin typeface="+mj-lt"/>
              </a:rPr>
              <a:t>volumes at external </a:t>
            </a:r>
            <a:r>
              <a:rPr lang="en-US" dirty="0" smtClean="0">
                <a:latin typeface="+mj-lt"/>
              </a:rPr>
              <a:t>stations;</a:t>
            </a:r>
          </a:p>
          <a:p>
            <a:pPr lvl="1">
              <a:buFont typeface="Courier New" panose="02070309020205020404" pitchFamily="49" charset="0"/>
              <a:buChar char="o"/>
            </a:pPr>
            <a:r>
              <a:rPr lang="en-US" dirty="0" smtClean="0">
                <a:latin typeface="+mj-lt"/>
              </a:rPr>
              <a:t>distributing trips </a:t>
            </a:r>
            <a:r>
              <a:rPr lang="en-US" dirty="0">
                <a:latin typeface="+mj-lt"/>
              </a:rPr>
              <a:t>between external stations and internal </a:t>
            </a:r>
            <a:r>
              <a:rPr lang="en-US" dirty="0" smtClean="0">
                <a:latin typeface="+mj-lt"/>
              </a:rPr>
              <a:t>zones;</a:t>
            </a:r>
          </a:p>
          <a:p>
            <a:pPr lvl="1">
              <a:buFont typeface="Courier New" panose="02070309020205020404" pitchFamily="49" charset="0"/>
              <a:buChar char="o"/>
            </a:pPr>
            <a:r>
              <a:rPr lang="en-US" dirty="0" smtClean="0">
                <a:latin typeface="+mj-lt"/>
              </a:rPr>
              <a:t>growing E-E trip matrix</a:t>
            </a:r>
          </a:p>
          <a:p>
            <a:pPr>
              <a:buFont typeface="Wingdings" panose="05000000000000000000" pitchFamily="2" charset="2"/>
              <a:buChar char="q"/>
            </a:pPr>
            <a:r>
              <a:rPr lang="en-US" dirty="0" smtClean="0">
                <a:latin typeface="+mj-lt"/>
              </a:rPr>
              <a:t> Limitations of old approach:</a:t>
            </a:r>
          </a:p>
          <a:p>
            <a:pPr lvl="1">
              <a:buFont typeface="Courier New" panose="02070309020205020404" pitchFamily="49" charset="0"/>
              <a:buChar char="o"/>
            </a:pPr>
            <a:r>
              <a:rPr lang="en-US" dirty="0">
                <a:latin typeface="+mj-lt"/>
              </a:rPr>
              <a:t>commercial vehicle </a:t>
            </a:r>
            <a:r>
              <a:rPr lang="en-US" dirty="0" smtClean="0">
                <a:latin typeface="+mj-lt"/>
              </a:rPr>
              <a:t>travels substantially </a:t>
            </a:r>
            <a:r>
              <a:rPr lang="en-US" dirty="0">
                <a:latin typeface="+mj-lt"/>
              </a:rPr>
              <a:t>influenced </a:t>
            </a:r>
            <a:r>
              <a:rPr lang="en-US" dirty="0" smtClean="0">
                <a:latin typeface="+mj-lt"/>
              </a:rPr>
              <a:t>by </a:t>
            </a:r>
            <a:r>
              <a:rPr lang="en-US" dirty="0">
                <a:latin typeface="+mj-lt"/>
              </a:rPr>
              <a:t>economy, not only of the region studied </a:t>
            </a:r>
            <a:r>
              <a:rPr lang="en-US" dirty="0" smtClean="0">
                <a:latin typeface="+mj-lt"/>
              </a:rPr>
              <a:t>but possibly of a much larger area</a:t>
            </a:r>
          </a:p>
          <a:p>
            <a:pPr lvl="1">
              <a:buFont typeface="Courier New" panose="02070309020205020404" pitchFamily="49" charset="0"/>
              <a:buChar char="o"/>
            </a:pPr>
            <a:r>
              <a:rPr lang="en-US" dirty="0">
                <a:latin typeface="+mj-lt"/>
              </a:rPr>
              <a:t>difficult to forecast traffic </a:t>
            </a:r>
            <a:r>
              <a:rPr lang="en-US" dirty="0" smtClean="0">
                <a:latin typeface="+mj-lt"/>
              </a:rPr>
              <a:t>volumes at external stations for </a:t>
            </a:r>
            <a:r>
              <a:rPr lang="en-US" dirty="0">
                <a:latin typeface="+mj-lt"/>
              </a:rPr>
              <a:t>future years without additional </a:t>
            </a:r>
            <a:r>
              <a:rPr lang="en-US" dirty="0" smtClean="0">
                <a:latin typeface="+mj-lt"/>
              </a:rPr>
              <a:t>data</a:t>
            </a:r>
          </a:p>
          <a:p>
            <a:pPr lvl="1">
              <a:buFont typeface="Courier New" panose="02070309020205020404" pitchFamily="49" charset="0"/>
              <a:buChar char="o"/>
            </a:pPr>
            <a:r>
              <a:rPr lang="en-US" dirty="0">
                <a:latin typeface="+mj-lt"/>
              </a:rPr>
              <a:t>trips </a:t>
            </a:r>
            <a:r>
              <a:rPr lang="en-US" dirty="0" smtClean="0">
                <a:latin typeface="+mj-lt"/>
              </a:rPr>
              <a:t>do not start or end </a:t>
            </a:r>
            <a:r>
              <a:rPr lang="en-US" dirty="0">
                <a:latin typeface="+mj-lt"/>
              </a:rPr>
              <a:t>at the external </a:t>
            </a:r>
            <a:r>
              <a:rPr lang="en-US" dirty="0" smtClean="0">
                <a:latin typeface="+mj-lt"/>
              </a:rPr>
              <a:t>stations &amp; could </a:t>
            </a:r>
            <a:r>
              <a:rPr lang="en-US" dirty="0">
                <a:latin typeface="+mj-lt"/>
              </a:rPr>
              <a:t>travel much farther beyond external stations</a:t>
            </a:r>
            <a:endParaRPr lang="en-US" dirty="0" smtClean="0">
              <a:latin typeface="+mj-lt"/>
            </a:endParaRPr>
          </a:p>
          <a:p>
            <a:pPr lvl="1">
              <a:buFont typeface="Wingdings" panose="05000000000000000000" pitchFamily="2" charset="2"/>
              <a:buChar char="q"/>
            </a:pPr>
            <a:endParaRPr lang="en-US" dirty="0" smtClean="0"/>
          </a:p>
        </p:txBody>
      </p:sp>
    </p:spTree>
    <p:extLst>
      <p:ext uri="{BB962C8B-B14F-4D97-AF65-F5344CB8AC3E}">
        <p14:creationId xmlns="" xmlns:p14="http://schemas.microsoft.com/office/powerpoint/2010/main" val="3075527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Models Being Interfaced</a:t>
            </a:r>
            <a:r>
              <a:rPr lang="en-US" sz="2000" b="1" dirty="0" smtClean="0"/>
              <a:t/>
            </a:r>
            <a:br>
              <a:rPr lang="en-US" sz="2000" b="1" dirty="0" smtClean="0"/>
            </a:br>
            <a:endParaRPr lang="en-US" sz="2000" b="1"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 Triangle </a:t>
            </a:r>
            <a:r>
              <a:rPr lang="en-US" sz="2400" dirty="0"/>
              <a:t>Regional </a:t>
            </a:r>
            <a:r>
              <a:rPr lang="en-US" sz="2400" dirty="0" smtClean="0"/>
              <a:t>Travel Demand Model </a:t>
            </a:r>
            <a:r>
              <a:rPr lang="en-US" sz="2400" dirty="0"/>
              <a:t>(TRM</a:t>
            </a:r>
            <a:r>
              <a:rPr lang="en-US" sz="2400" dirty="0" smtClean="0"/>
              <a:t>), version 6</a:t>
            </a:r>
          </a:p>
          <a:p>
            <a:pPr lvl="1">
              <a:buFont typeface="Arial" panose="020B0604020202020204" pitchFamily="34" charset="0"/>
              <a:buChar char="•"/>
            </a:pPr>
            <a:r>
              <a:rPr lang="en-US" sz="2200" dirty="0"/>
              <a:t> </a:t>
            </a:r>
            <a:r>
              <a:rPr lang="en-US" sz="2200" dirty="0" smtClean="0"/>
              <a:t>Commercial Vehicle Model</a:t>
            </a:r>
          </a:p>
          <a:p>
            <a:pPr>
              <a:buFont typeface="Wingdings" panose="05000000000000000000" pitchFamily="2" charset="2"/>
              <a:buChar char="q"/>
            </a:pPr>
            <a:r>
              <a:rPr lang="en-US" sz="2400" dirty="0" smtClean="0"/>
              <a:t> NC </a:t>
            </a:r>
            <a:r>
              <a:rPr lang="en-US" sz="2400" dirty="0"/>
              <a:t>Statewide Travel Model (NCSTM</a:t>
            </a:r>
            <a:r>
              <a:rPr lang="en-US" sz="2400" dirty="0" smtClean="0"/>
              <a:t>), version 1</a:t>
            </a:r>
          </a:p>
          <a:p>
            <a:pPr lvl="1">
              <a:buFont typeface="Arial" panose="020B0604020202020204" pitchFamily="34" charset="0"/>
              <a:buChar char="•"/>
            </a:pPr>
            <a:r>
              <a:rPr lang="en-US" sz="2200" dirty="0" smtClean="0"/>
              <a:t> Truck Model</a:t>
            </a:r>
            <a:endParaRPr lang="en-US" sz="2200" dirty="0"/>
          </a:p>
        </p:txBody>
      </p:sp>
      <p:pic>
        <p:nvPicPr>
          <p:cNvPr id="4" name="Content Placeholder 4"/>
          <p:cNvPicPr>
            <a:picLocks noChangeAspect="1"/>
          </p:cNvPicPr>
          <p:nvPr/>
        </p:nvPicPr>
        <p:blipFill rotWithShape="1">
          <a:blip r:embed="rId3" cstate="print">
            <a:extLst>
              <a:ext uri="{28A0092B-C50C-407E-A947-70E740481C1C}">
                <a14:useLocalDpi xmlns="" xmlns:a14="http://schemas.microsoft.com/office/drawing/2010/main" val="0"/>
              </a:ext>
            </a:extLst>
          </a:blip>
          <a:srcRect t="12263" b="15408"/>
          <a:stretch/>
        </p:blipFill>
        <p:spPr>
          <a:xfrm>
            <a:off x="945757" y="3493379"/>
            <a:ext cx="7320766" cy="2834640"/>
          </a:xfrm>
          <a:prstGeom prst="rect">
            <a:avLst/>
          </a:prstGeom>
        </p:spPr>
      </p:pic>
    </p:spTree>
    <p:extLst>
      <p:ext uri="{BB962C8B-B14F-4D97-AF65-F5344CB8AC3E}">
        <p14:creationId xmlns="" xmlns:p14="http://schemas.microsoft.com/office/powerpoint/2010/main" val="1151907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Triangle Regional Commercial Vehicle Model</a:t>
            </a:r>
            <a:r>
              <a:rPr lang="en-US" sz="2000" b="1" dirty="0" smtClean="0"/>
              <a:t/>
            </a:r>
            <a:br>
              <a:rPr lang="en-US" sz="2000" b="1" dirty="0" smtClean="0"/>
            </a:br>
            <a:endParaRPr lang="en-US" sz="2000" b="1" dirty="0"/>
          </a:p>
        </p:txBody>
      </p:sp>
      <p:sp>
        <p:nvSpPr>
          <p:cNvPr id="3" name="Content Placeholder 2"/>
          <p:cNvSpPr>
            <a:spLocks noGrp="1"/>
          </p:cNvSpPr>
          <p:nvPr>
            <p:ph idx="1"/>
          </p:nvPr>
        </p:nvSpPr>
        <p:spPr>
          <a:xfrm>
            <a:off x="822959" y="1845734"/>
            <a:ext cx="7683478" cy="4023360"/>
          </a:xfrm>
        </p:spPr>
        <p:txBody>
          <a:bodyPr>
            <a:normAutofit lnSpcReduction="10000"/>
          </a:bodyPr>
          <a:lstStyle/>
          <a:p>
            <a:pPr>
              <a:buFont typeface="Wingdings" panose="05000000000000000000" pitchFamily="2" charset="2"/>
              <a:buChar char="q"/>
            </a:pPr>
            <a:r>
              <a:rPr lang="en-US" dirty="0" smtClean="0"/>
              <a:t> Models by trip type:</a:t>
            </a:r>
          </a:p>
          <a:p>
            <a:pPr lvl="1">
              <a:buFont typeface="Arial" panose="020B0604020202020204" pitchFamily="34" charset="0"/>
              <a:buChar char="•"/>
            </a:pPr>
            <a:r>
              <a:rPr lang="en-US" dirty="0"/>
              <a:t> </a:t>
            </a:r>
            <a:r>
              <a:rPr lang="en-US" dirty="0" smtClean="0"/>
              <a:t>Internal trips</a:t>
            </a:r>
          </a:p>
          <a:p>
            <a:pPr lvl="1">
              <a:buFont typeface="Arial" panose="020B0604020202020204" pitchFamily="34" charset="0"/>
              <a:buChar char="•"/>
            </a:pPr>
            <a:r>
              <a:rPr lang="en-US" dirty="0" smtClean="0"/>
              <a:t> External trips</a:t>
            </a:r>
          </a:p>
          <a:p>
            <a:pPr>
              <a:buFont typeface="Wingdings" panose="05000000000000000000" pitchFamily="2" charset="2"/>
              <a:buChar char="q"/>
            </a:pPr>
            <a:r>
              <a:rPr lang="en-US" dirty="0"/>
              <a:t> </a:t>
            </a:r>
            <a:r>
              <a:rPr lang="en-US" dirty="0" smtClean="0"/>
              <a:t>Internal trip model developed based on 2010 Triangle Region commercial vehicle travel survey</a:t>
            </a:r>
          </a:p>
          <a:p>
            <a:pPr lvl="1">
              <a:buFont typeface="Arial" panose="020B0604020202020204" pitchFamily="34" charset="0"/>
              <a:buChar char="•"/>
            </a:pPr>
            <a:r>
              <a:rPr lang="en-US" dirty="0" smtClean="0"/>
              <a:t>Vehicle types:  light-duty </a:t>
            </a:r>
            <a:r>
              <a:rPr lang="en-US" dirty="0"/>
              <a:t>commercial </a:t>
            </a:r>
            <a:r>
              <a:rPr lang="en-US" dirty="0" smtClean="0"/>
              <a:t>vehicle (LCV), single-unit truck (SUT), and multi-unit truck (MUT)</a:t>
            </a:r>
          </a:p>
          <a:p>
            <a:pPr lvl="1">
              <a:buFont typeface="Arial" panose="020B0604020202020204" pitchFamily="34" charset="0"/>
              <a:buChar char="•"/>
            </a:pPr>
            <a:r>
              <a:rPr lang="en-US" dirty="0" smtClean="0"/>
              <a:t>Trip purposes: delivering goods, delivering services, and other</a:t>
            </a:r>
          </a:p>
          <a:p>
            <a:pPr lvl="1">
              <a:buFont typeface="Arial" panose="020B0604020202020204" pitchFamily="34" charset="0"/>
              <a:buChar char="•"/>
            </a:pPr>
            <a:r>
              <a:rPr lang="en-US" dirty="0" smtClean="0"/>
              <a:t>Trip generation, destination choice, time of day, etc.</a:t>
            </a:r>
          </a:p>
          <a:p>
            <a:pPr>
              <a:buFont typeface="Wingdings" panose="05000000000000000000" pitchFamily="2" charset="2"/>
              <a:buChar char="q"/>
            </a:pPr>
            <a:r>
              <a:rPr lang="en-US" dirty="0"/>
              <a:t> </a:t>
            </a:r>
            <a:r>
              <a:rPr lang="en-US" dirty="0" smtClean="0"/>
              <a:t>External trip model</a:t>
            </a:r>
          </a:p>
          <a:p>
            <a:pPr lvl="1">
              <a:buFont typeface="Arial" panose="020B0604020202020204" pitchFamily="34" charset="0"/>
              <a:buChar char="•"/>
            </a:pPr>
            <a:r>
              <a:rPr lang="en-US" dirty="0" smtClean="0"/>
              <a:t> Interfacing with NCSTM</a:t>
            </a:r>
          </a:p>
          <a:p>
            <a:pPr lvl="1">
              <a:buFont typeface="Arial" panose="020B0604020202020204" pitchFamily="34" charset="0"/>
              <a:buChar char="•"/>
            </a:pPr>
            <a:r>
              <a:rPr lang="en-US" dirty="0"/>
              <a:t> </a:t>
            </a:r>
            <a:r>
              <a:rPr lang="en-US" dirty="0" smtClean="0"/>
              <a:t>Same vehicle types as internal trip model</a:t>
            </a:r>
          </a:p>
          <a:p>
            <a:pPr lvl="1">
              <a:buFont typeface="Arial" panose="020B0604020202020204" pitchFamily="34" charset="0"/>
              <a:buChar char="•"/>
            </a:pPr>
            <a:r>
              <a:rPr lang="en-US" dirty="0" smtClean="0"/>
              <a:t> No stratification on trip purposes</a:t>
            </a:r>
          </a:p>
        </p:txBody>
      </p:sp>
    </p:spTree>
    <p:extLst>
      <p:ext uri="{BB962C8B-B14F-4D97-AF65-F5344CB8AC3E}">
        <p14:creationId xmlns="" xmlns:p14="http://schemas.microsoft.com/office/powerpoint/2010/main" val="50648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22084" y="3250109"/>
            <a:ext cx="4623687" cy="2496583"/>
          </a:xfrm>
          <a:prstGeom prst="rect">
            <a:avLst/>
          </a:prstGeom>
        </p:spPr>
      </p:pic>
      <p:sp>
        <p:nvSpPr>
          <p:cNvPr id="2" name="Title 1"/>
          <p:cNvSpPr>
            <a:spLocks noGrp="1"/>
          </p:cNvSpPr>
          <p:nvPr>
            <p:ph type="title"/>
          </p:nvPr>
        </p:nvSpPr>
        <p:spPr/>
        <p:txBody>
          <a:bodyPr/>
          <a:lstStyle/>
          <a:p>
            <a:r>
              <a:rPr lang="en-US" sz="3200" b="1" dirty="0" smtClean="0"/>
              <a:t>NC Statewide Model (version 1) - Truck Models</a:t>
            </a:r>
            <a:r>
              <a:rPr lang="en-US" sz="1800" b="1" dirty="0" smtClean="0"/>
              <a:t/>
            </a:r>
            <a:br>
              <a:rPr lang="en-US" sz="1800" b="1" dirty="0" smtClean="0"/>
            </a:br>
            <a:endParaRPr lang="en-US" sz="1800" b="1" dirty="0"/>
          </a:p>
        </p:txBody>
      </p:sp>
      <p:sp>
        <p:nvSpPr>
          <p:cNvPr id="3" name="Content Placeholder 2"/>
          <p:cNvSpPr>
            <a:spLocks noGrp="1"/>
          </p:cNvSpPr>
          <p:nvPr>
            <p:ph idx="1"/>
          </p:nvPr>
        </p:nvSpPr>
        <p:spPr>
          <a:xfrm>
            <a:off x="822960" y="1845734"/>
            <a:ext cx="5368116" cy="4588622"/>
          </a:xfrm>
        </p:spPr>
        <p:txBody>
          <a:bodyPr>
            <a:normAutofit/>
          </a:bodyPr>
          <a:lstStyle/>
          <a:p>
            <a:pPr>
              <a:buFont typeface="Wingdings" panose="05000000000000000000" pitchFamily="2" charset="2"/>
              <a:buChar char="q"/>
            </a:pPr>
            <a:r>
              <a:rPr lang="en-US" dirty="0" smtClean="0"/>
              <a:t> Nationwide long-haul truck trips</a:t>
            </a:r>
          </a:p>
          <a:p>
            <a:pPr lvl="1">
              <a:buFont typeface="Arial" panose="020B0604020202020204" pitchFamily="34" charset="0"/>
              <a:buChar char="•"/>
            </a:pPr>
            <a:r>
              <a:rPr lang="en-US" dirty="0" smtClean="0"/>
              <a:t>FAF3 based</a:t>
            </a:r>
          </a:p>
          <a:p>
            <a:pPr lvl="1">
              <a:buFont typeface="Arial" panose="020B0604020202020204" pitchFamily="34" charset="0"/>
              <a:buChar char="•"/>
            </a:pPr>
            <a:r>
              <a:rPr lang="en-US" dirty="0" smtClean="0"/>
              <a:t>Disaggregated from FAF zones to NCSTM zones</a:t>
            </a:r>
          </a:p>
          <a:p>
            <a:pPr lvl="1">
              <a:buFont typeface="Arial" panose="020B0604020202020204" pitchFamily="34" charset="0"/>
              <a:buChar char="•"/>
            </a:pPr>
            <a:r>
              <a:rPr lang="en-US" dirty="0"/>
              <a:t>Conversion from commodity tonnage to truck </a:t>
            </a:r>
            <a:r>
              <a:rPr lang="en-US" dirty="0" smtClean="0"/>
              <a:t>trips</a:t>
            </a:r>
            <a:endParaRPr lang="en-US" dirty="0"/>
          </a:p>
          <a:p>
            <a:pPr lvl="1">
              <a:buFont typeface="Arial" panose="020B0604020202020204" pitchFamily="34" charset="0"/>
              <a:buChar char="•"/>
            </a:pPr>
            <a:r>
              <a:rPr lang="en-US" dirty="0" smtClean="0"/>
              <a:t>Single-unit trucks (SUT) and multi-unit trucks (MUT)</a:t>
            </a:r>
          </a:p>
          <a:p>
            <a:pPr>
              <a:buFont typeface="Wingdings" panose="05000000000000000000" pitchFamily="2" charset="2"/>
              <a:buChar char="q"/>
            </a:pPr>
            <a:r>
              <a:rPr lang="en-US" dirty="0"/>
              <a:t> </a:t>
            </a:r>
            <a:r>
              <a:rPr lang="en-US" dirty="0" smtClean="0"/>
              <a:t>Local short-haul truck trips</a:t>
            </a:r>
          </a:p>
          <a:p>
            <a:pPr lvl="1">
              <a:buFont typeface="Arial" panose="020B0604020202020204" pitchFamily="34" charset="0"/>
              <a:buChar char="•"/>
            </a:pPr>
            <a:r>
              <a:rPr lang="en-US" dirty="0" smtClean="0"/>
              <a:t>SUT and MUT</a:t>
            </a:r>
          </a:p>
          <a:p>
            <a:pPr lvl="1">
              <a:buFont typeface="Arial" panose="020B0604020202020204" pitchFamily="34" charset="0"/>
              <a:buChar char="•"/>
            </a:pPr>
            <a:r>
              <a:rPr lang="en-US" dirty="0" smtClean="0"/>
              <a:t>QRFM trip rates used</a:t>
            </a:r>
          </a:p>
          <a:p>
            <a:pPr lvl="1">
              <a:buFont typeface="Arial" panose="020B0604020202020204" pitchFamily="34" charset="0"/>
              <a:buChar char="•"/>
            </a:pPr>
            <a:r>
              <a:rPr lang="en-US" dirty="0" smtClean="0"/>
              <a:t>Gravity model for trip distribution</a:t>
            </a:r>
          </a:p>
          <a:p>
            <a:pPr lvl="1">
              <a:buFont typeface="Arial" panose="020B0604020202020204" pitchFamily="34" charset="0"/>
              <a:buChar char="•"/>
            </a:pPr>
            <a:r>
              <a:rPr lang="en-US" dirty="0" smtClean="0"/>
              <a:t>Calibrated </a:t>
            </a:r>
            <a:r>
              <a:rPr lang="en-US" dirty="0"/>
              <a:t>to NC statewide truck </a:t>
            </a:r>
            <a:r>
              <a:rPr lang="en-US" dirty="0" smtClean="0"/>
              <a:t>counts</a:t>
            </a:r>
          </a:p>
          <a:p>
            <a:pPr>
              <a:buFont typeface="Wingdings" panose="05000000000000000000" pitchFamily="2" charset="2"/>
              <a:buChar char="q"/>
            </a:pPr>
            <a:r>
              <a:rPr lang="en-US" dirty="0"/>
              <a:t> TAZs</a:t>
            </a:r>
          </a:p>
          <a:p>
            <a:pPr lvl="1">
              <a:buFont typeface="Arial" panose="020B0604020202020204" pitchFamily="34" charset="0"/>
              <a:buChar char="•"/>
            </a:pPr>
            <a:r>
              <a:rPr lang="en-US" dirty="0"/>
              <a:t>2,577 inside North Carolina</a:t>
            </a:r>
          </a:p>
          <a:p>
            <a:pPr lvl="1">
              <a:buFont typeface="Arial" panose="020B0604020202020204" pitchFamily="34" charset="0"/>
              <a:buChar char="•"/>
            </a:pPr>
            <a:r>
              <a:rPr lang="en-US" dirty="0"/>
              <a:t>317 outside</a:t>
            </a:r>
            <a:endParaRPr lang="en-US" dirty="0" smtClean="0"/>
          </a:p>
        </p:txBody>
      </p:sp>
    </p:spTree>
    <p:extLst>
      <p:ext uri="{BB962C8B-B14F-4D97-AF65-F5344CB8AC3E}">
        <p14:creationId xmlns="" xmlns:p14="http://schemas.microsoft.com/office/powerpoint/2010/main" val="372891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2006 Triangle Region Cordon Survey</a:t>
            </a:r>
            <a:endParaRPr lang="en-US" sz="4000" dirty="0"/>
          </a:p>
        </p:txBody>
      </p:sp>
      <p:sp>
        <p:nvSpPr>
          <p:cNvPr id="3" name="Content Placeholder 2"/>
          <p:cNvSpPr>
            <a:spLocks noGrp="1"/>
          </p:cNvSpPr>
          <p:nvPr>
            <p:ph idx="1"/>
          </p:nvPr>
        </p:nvSpPr>
        <p:spPr>
          <a:xfrm>
            <a:off x="822958" y="1971412"/>
            <a:ext cx="5712065" cy="4345498"/>
          </a:xfrm>
        </p:spPr>
        <p:txBody>
          <a:bodyPr>
            <a:normAutofit fontScale="92500" lnSpcReduction="10000"/>
          </a:bodyPr>
          <a:lstStyle/>
          <a:p>
            <a:pPr>
              <a:buFont typeface="Wingdings" panose="05000000000000000000" pitchFamily="2" charset="2"/>
              <a:buChar char="q"/>
            </a:pPr>
            <a:r>
              <a:rPr lang="en-US" dirty="0" smtClean="0"/>
              <a:t> 13 stations on arterials</a:t>
            </a:r>
          </a:p>
          <a:p>
            <a:pPr>
              <a:buFont typeface="Wingdings" panose="05000000000000000000" pitchFamily="2" charset="2"/>
              <a:buChar char="q"/>
            </a:pPr>
            <a:r>
              <a:rPr lang="en-US" dirty="0"/>
              <a:t> </a:t>
            </a:r>
            <a:r>
              <a:rPr lang="en-US" dirty="0" smtClean="0"/>
              <a:t>No survey on interstate</a:t>
            </a:r>
          </a:p>
          <a:p>
            <a:pPr marL="0" indent="0">
              <a:spcBef>
                <a:spcPts val="600"/>
              </a:spcBef>
              <a:buNone/>
            </a:pPr>
            <a:r>
              <a:rPr lang="en-US" dirty="0"/>
              <a:t> </a:t>
            </a:r>
            <a:r>
              <a:rPr lang="en-US" dirty="0" smtClean="0"/>
              <a:t>    highways</a:t>
            </a:r>
          </a:p>
          <a:p>
            <a:pPr>
              <a:buFont typeface="Wingdings" panose="05000000000000000000" pitchFamily="2" charset="2"/>
              <a:buChar char="q"/>
            </a:pPr>
            <a:r>
              <a:rPr lang="en-US" dirty="0"/>
              <a:t> I</a:t>
            </a:r>
            <a:r>
              <a:rPr lang="en-US" dirty="0" smtClean="0"/>
              <a:t>n-bound only</a:t>
            </a:r>
          </a:p>
          <a:p>
            <a:pPr>
              <a:buFont typeface="Wingdings" panose="05000000000000000000" pitchFamily="2" charset="2"/>
              <a:buChar char="q"/>
            </a:pPr>
            <a:r>
              <a:rPr lang="en-US" dirty="0"/>
              <a:t> </a:t>
            </a:r>
            <a:r>
              <a:rPr lang="en-US" dirty="0" smtClean="0"/>
              <a:t>7:00 am – 6:00 pm</a:t>
            </a:r>
          </a:p>
          <a:p>
            <a:pPr>
              <a:buFont typeface="Wingdings" panose="05000000000000000000" pitchFamily="2" charset="2"/>
              <a:buChar char="q"/>
            </a:pPr>
            <a:r>
              <a:rPr lang="en-US" dirty="0"/>
              <a:t> </a:t>
            </a:r>
            <a:r>
              <a:rPr lang="en-US" dirty="0" smtClean="0"/>
              <a:t>Samples:</a:t>
            </a:r>
          </a:p>
          <a:p>
            <a:pPr lvl="1">
              <a:buFont typeface="Arial" panose="020B0604020202020204" pitchFamily="34" charset="0"/>
              <a:buChar char="•"/>
            </a:pPr>
            <a:r>
              <a:rPr lang="en-US" dirty="0"/>
              <a:t> </a:t>
            </a:r>
            <a:r>
              <a:rPr lang="en-US" dirty="0" smtClean="0"/>
              <a:t>6,835 complete samples</a:t>
            </a:r>
          </a:p>
          <a:p>
            <a:pPr lvl="1">
              <a:buFont typeface="Arial" panose="020B0604020202020204" pitchFamily="34" charset="0"/>
              <a:buChar char="•"/>
            </a:pPr>
            <a:r>
              <a:rPr lang="en-US" dirty="0"/>
              <a:t> </a:t>
            </a:r>
            <a:r>
              <a:rPr lang="en-US" dirty="0" smtClean="0"/>
              <a:t>6,100 autos (89.2%)</a:t>
            </a:r>
          </a:p>
          <a:p>
            <a:pPr lvl="1">
              <a:buFont typeface="Arial" panose="020B0604020202020204" pitchFamily="34" charset="0"/>
              <a:buChar char="•"/>
            </a:pPr>
            <a:r>
              <a:rPr lang="en-US" dirty="0" smtClean="0"/>
              <a:t> 179 medium trucks (2.6%)</a:t>
            </a:r>
          </a:p>
          <a:p>
            <a:pPr lvl="1">
              <a:buFont typeface="Arial" panose="020B0604020202020204" pitchFamily="34" charset="0"/>
              <a:buChar char="•"/>
            </a:pPr>
            <a:r>
              <a:rPr lang="en-US" dirty="0"/>
              <a:t> </a:t>
            </a:r>
            <a:r>
              <a:rPr lang="en-US" dirty="0" smtClean="0"/>
              <a:t>556 heavy trucks (8.1%)</a:t>
            </a:r>
          </a:p>
          <a:p>
            <a:pPr>
              <a:spcAft>
                <a:spcPts val="0"/>
              </a:spcAft>
              <a:buFont typeface="Wingdings" panose="05000000000000000000" pitchFamily="2" charset="2"/>
              <a:buChar char="q"/>
            </a:pPr>
            <a:r>
              <a:rPr lang="en-US" dirty="0" smtClean="0"/>
              <a:t> 8% of total in-bound daily traffic at the 13 locations</a:t>
            </a:r>
            <a:endParaRPr lang="en-US" dirty="0"/>
          </a:p>
        </p:txBody>
      </p:sp>
      <p:pic>
        <p:nvPicPr>
          <p:cNvPr id="4" name="Picture 3"/>
          <p:cNvPicPr>
            <a:picLocks noChangeAspect="1"/>
          </p:cNvPicPr>
          <p:nvPr/>
        </p:nvPicPr>
        <p:blipFill>
          <a:blip r:embed="rId3"/>
          <a:stretch>
            <a:fillRect/>
          </a:stretch>
        </p:blipFill>
        <p:spPr>
          <a:xfrm>
            <a:off x="3706099" y="1823688"/>
            <a:ext cx="3617490" cy="3051564"/>
          </a:xfrm>
          <a:prstGeom prst="rect">
            <a:avLst/>
          </a:prstGeom>
        </p:spPr>
      </p:pic>
      <p:pic>
        <p:nvPicPr>
          <p:cNvPr id="5" name="Picture 4"/>
          <p:cNvPicPr>
            <a:picLocks noChangeAspect="1"/>
          </p:cNvPicPr>
          <p:nvPr/>
        </p:nvPicPr>
        <p:blipFill>
          <a:blip r:embed="rId4"/>
          <a:stretch>
            <a:fillRect/>
          </a:stretch>
        </p:blipFill>
        <p:spPr>
          <a:xfrm>
            <a:off x="7079172" y="3640385"/>
            <a:ext cx="1847850" cy="2676525"/>
          </a:xfrm>
          <a:prstGeom prst="rect">
            <a:avLst/>
          </a:prstGeom>
        </p:spPr>
      </p:pic>
    </p:spTree>
    <p:extLst>
      <p:ext uri="{BB962C8B-B14F-4D97-AF65-F5344CB8AC3E}">
        <p14:creationId xmlns="" xmlns:p14="http://schemas.microsoft.com/office/powerpoint/2010/main" val="407979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sz="4800" dirty="0" smtClean="0"/>
          </a:p>
          <a:p>
            <a:pPr algn="ctr"/>
            <a:r>
              <a:rPr lang="en-US" sz="4800" dirty="0" smtClean="0"/>
              <a:t>Procedures</a:t>
            </a:r>
            <a:endParaRPr lang="en-US" sz="4800" dirty="0"/>
          </a:p>
        </p:txBody>
      </p:sp>
    </p:spTree>
    <p:extLst>
      <p:ext uri="{BB962C8B-B14F-4D97-AF65-F5344CB8AC3E}">
        <p14:creationId xmlns="" xmlns:p14="http://schemas.microsoft.com/office/powerpoint/2010/main" val="357177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85000"/>
              </a:lnSpc>
              <a:spcBef>
                <a:spcPct val="0"/>
              </a:spcBef>
            </a:pPr>
            <a:r>
              <a:rPr lang="en-US" sz="2800" b="1" dirty="0" smtClean="0">
                <a:latin typeface="+mj-lt"/>
              </a:rPr>
              <a:t>Step 1 - Creating Triangle Region </a:t>
            </a:r>
            <a:r>
              <a:rPr lang="en-US" sz="2800" b="1" dirty="0">
                <a:latin typeface="+mj-lt"/>
              </a:rPr>
              <a:t>subarea and obtaining subarea trip </a:t>
            </a:r>
            <a:r>
              <a:rPr lang="en-US" sz="2800" b="1" dirty="0" smtClean="0">
                <a:latin typeface="+mj-lt"/>
              </a:rPr>
              <a:t>matrices </a:t>
            </a:r>
            <a:r>
              <a:rPr lang="en-US" sz="2800" b="1" dirty="0">
                <a:latin typeface="+mj-lt"/>
              </a:rPr>
              <a:t>from NCSTM</a:t>
            </a:r>
            <a:r>
              <a:rPr lang="en-US" b="1" dirty="0"/>
              <a:t/>
            </a:r>
            <a:br>
              <a:rPr lang="en-US" b="1" dirty="0"/>
            </a:br>
            <a:endParaRPr lang="en-US" dirty="0"/>
          </a:p>
        </p:txBody>
      </p:sp>
      <p:sp>
        <p:nvSpPr>
          <p:cNvPr id="3" name="Content Placeholder 2"/>
          <p:cNvSpPr>
            <a:spLocks noGrp="1"/>
          </p:cNvSpPr>
          <p:nvPr>
            <p:ph idx="1"/>
          </p:nvPr>
        </p:nvSpPr>
        <p:spPr>
          <a:xfrm>
            <a:off x="6583631" y="1845734"/>
            <a:ext cx="2087745" cy="4023360"/>
          </a:xfrm>
        </p:spPr>
        <p:txBody>
          <a:bodyPr/>
          <a:lstStyle/>
          <a:p>
            <a:pPr>
              <a:buFont typeface="Wingdings" panose="05000000000000000000" pitchFamily="2" charset="2"/>
              <a:buChar char="q"/>
            </a:pPr>
            <a:r>
              <a:rPr lang="en-US" dirty="0" smtClean="0"/>
              <a:t> 299 zones inside the region</a:t>
            </a:r>
          </a:p>
          <a:p>
            <a:pPr>
              <a:buFont typeface="Wingdings" panose="05000000000000000000" pitchFamily="2" charset="2"/>
              <a:buChar char="q"/>
            </a:pPr>
            <a:r>
              <a:rPr lang="en-US" dirty="0" smtClean="0"/>
              <a:t> 69 zones outside the region</a:t>
            </a:r>
          </a:p>
          <a:p>
            <a:pPr>
              <a:buFont typeface="Wingdings" panose="05000000000000000000" pitchFamily="2" charset="2"/>
              <a:buChar char="q"/>
            </a:pPr>
            <a:r>
              <a:rPr lang="en-US" dirty="0" smtClean="0"/>
              <a:t> Total </a:t>
            </a:r>
            <a:r>
              <a:rPr lang="en-US" dirty="0"/>
              <a:t>368 </a:t>
            </a:r>
            <a:r>
              <a:rPr lang="en-US" dirty="0" smtClean="0"/>
              <a:t>zones</a:t>
            </a:r>
            <a:endParaRPr lang="en-US" dirty="0"/>
          </a:p>
        </p:txBody>
      </p:sp>
      <p:pic>
        <p:nvPicPr>
          <p:cNvPr id="5" name="Picture 4"/>
          <p:cNvPicPr>
            <a:picLocks noChangeAspect="1"/>
          </p:cNvPicPr>
          <p:nvPr/>
        </p:nvPicPr>
        <p:blipFill rotWithShape="1">
          <a:blip r:embed="rId3"/>
          <a:srcRect l="7953" t="9813" r="23863" b="5139"/>
          <a:stretch/>
        </p:blipFill>
        <p:spPr>
          <a:xfrm>
            <a:off x="927341" y="1845734"/>
            <a:ext cx="5486400" cy="4160520"/>
          </a:xfrm>
          <a:prstGeom prst="rect">
            <a:avLst/>
          </a:prstGeom>
          <a:ln>
            <a:solidFill>
              <a:schemeClr val="tx1"/>
            </a:solidFill>
          </a:ln>
        </p:spPr>
      </p:pic>
    </p:spTree>
    <p:extLst>
      <p:ext uri="{BB962C8B-B14F-4D97-AF65-F5344CB8AC3E}">
        <p14:creationId xmlns="" xmlns:p14="http://schemas.microsoft.com/office/powerpoint/2010/main" val="1141984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2184</TotalTime>
  <Words>2330</Words>
  <Application>Microsoft Office PowerPoint</Application>
  <PresentationFormat>On-screen Show (4:3)</PresentationFormat>
  <Paragraphs>336</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Interfacing Regional Model with Statewide Model to Improve Regional Commercial Vehicle Travel Forecasting  Bing Mei, P.E. Joe Huegy, AICP  Institute for Transportation Research and Education North Carolina State University</vt:lpstr>
      <vt:lpstr>Outline </vt:lpstr>
      <vt:lpstr>Background </vt:lpstr>
      <vt:lpstr>Models Being Interfaced </vt:lpstr>
      <vt:lpstr>Triangle Regional Commercial Vehicle Model </vt:lpstr>
      <vt:lpstr>NC Statewide Model (version 1) - Truck Models </vt:lpstr>
      <vt:lpstr>2006 Triangle Region Cordon Survey</vt:lpstr>
      <vt:lpstr>Slide 8</vt:lpstr>
      <vt:lpstr>Step 1 - Creating Triangle Region subarea and obtaining subarea trip matrices from NCSTM </vt:lpstr>
      <vt:lpstr>Step 2 - Developing geographical correspondences between TRM internal zones and NCSTM zones </vt:lpstr>
      <vt:lpstr>Step 3 - Developing linear regression models for estimating internal truck trip ends </vt:lpstr>
      <vt:lpstr>Step 3 - Regression models (cont’d) </vt:lpstr>
      <vt:lpstr>Step 3 – Regression models (cont’d) </vt:lpstr>
      <vt:lpstr>Step 4 - Developing trip-based correspondences between TRM internal zones and NCSTM zones </vt:lpstr>
      <vt:lpstr>Step 5 - Developing correspondences between TRM external stations and NCSTM external zones </vt:lpstr>
      <vt:lpstr>Step 6 - NCSTM trip matrix disaggregation </vt:lpstr>
      <vt:lpstr>Step 7 - Adjustment of disaggregated trip matrices using Iterative Proportional Fitting (IPF) </vt:lpstr>
      <vt:lpstr>Step 7 – IPF (cont’d) </vt:lpstr>
      <vt:lpstr>Step 7 – IPF (cont’d)  </vt:lpstr>
      <vt:lpstr>Step 8 - Deriving factor matrices and trip difference matrices </vt:lpstr>
      <vt:lpstr>Summary and Future Work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Interfacing Regional Model with Statewide Model to Improve Commercial Vehicle Forecasting  Bing Mei, P.E. Joe Huegy, AICP  Institute for Transportation Research and Education North Carolina State University</dc:title>
  <dc:creator>Bing Mei</dc:creator>
  <cp:lastModifiedBy>Bing</cp:lastModifiedBy>
  <cp:revision>163</cp:revision>
  <dcterms:created xsi:type="dcterms:W3CDTF">2015-05-03T22:06:00Z</dcterms:created>
  <dcterms:modified xsi:type="dcterms:W3CDTF">2015-05-20T13:45:10Z</dcterms:modified>
</cp:coreProperties>
</file>