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95" r:id="rId4"/>
    <p:sldId id="296" r:id="rId5"/>
    <p:sldId id="298" r:id="rId6"/>
    <p:sldId id="284" r:id="rId7"/>
    <p:sldId id="297" r:id="rId8"/>
    <p:sldId id="299" r:id="rId9"/>
    <p:sldId id="283" r:id="rId10"/>
    <p:sldId id="285" r:id="rId11"/>
    <p:sldId id="286" r:id="rId12"/>
    <p:sldId id="300" r:id="rId13"/>
    <p:sldId id="301" r:id="rId14"/>
    <p:sldId id="303" r:id="rId15"/>
    <p:sldId id="304" r:id="rId16"/>
    <p:sldId id="311" r:id="rId17"/>
    <p:sldId id="305" r:id="rId18"/>
    <p:sldId id="306" r:id="rId19"/>
    <p:sldId id="307" r:id="rId20"/>
    <p:sldId id="308" r:id="rId21"/>
    <p:sldId id="309" r:id="rId22"/>
    <p:sldId id="312" r:id="rId23"/>
    <p:sldId id="310" r:id="rId24"/>
    <p:sldId id="31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DBE57"/>
    <a:srgbClr val="FFF0BD"/>
    <a:srgbClr val="9D664F"/>
    <a:srgbClr val="674A77"/>
    <a:srgbClr val="1A8BB3"/>
    <a:srgbClr val="0D4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D6E69-9DDF-4B8A-94A9-A92E3D6546EA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77603-9078-406B-BD52-C95CF3D81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15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104" y="896112"/>
            <a:ext cx="7601712" cy="2366010"/>
          </a:xfrm>
        </p:spPr>
        <p:txBody>
          <a:bodyPr>
            <a:normAutofit/>
          </a:bodyPr>
          <a:lstStyle>
            <a:lvl1pPr algn="l">
              <a:defRPr sz="3600">
                <a:latin typeface="+mj-lt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2104" y="3867912"/>
            <a:ext cx="6830568" cy="20665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2" descr="S:\LOGOS\KAI\png\KAI_2006_logo_wht_tex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096" y="6121905"/>
            <a:ext cx="3599151" cy="47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6237287"/>
            <a:ext cx="9170988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170988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604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CC32ED-9702-4029-BF23-9B24F77A1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52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CC32ED-9702-4029-BF23-9B24F77A1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5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538162"/>
            <a:ext cx="8403336" cy="763333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FFF0BD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70988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490472"/>
            <a:ext cx="8394192" cy="4635691"/>
          </a:xfrm>
        </p:spPr>
        <p:txBody>
          <a:bodyPr/>
          <a:lstStyle>
            <a:lvl1pPr>
              <a:defRPr sz="2800">
                <a:solidFill>
                  <a:srgbClr val="FDBE57"/>
                </a:solidFill>
                <a:latin typeface="+mn-lt"/>
              </a:defRPr>
            </a:lvl1pPr>
            <a:lvl2pPr>
              <a:defRPr sz="2400">
                <a:solidFill>
                  <a:srgbClr val="FFF0BD"/>
                </a:solidFill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70988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" y="6362566"/>
            <a:ext cx="2133600" cy="365125"/>
          </a:xfrm>
          <a:prstGeom prst="rect">
            <a:avLst/>
          </a:prstGeom>
        </p:spPr>
        <p:txBody>
          <a:bodyPr/>
          <a:lstStyle/>
          <a:p>
            <a:fld id="{7ACC32ED-9702-4029-BF23-9B24F77A1DD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74320" y="1301496"/>
            <a:ext cx="8487274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S:\LOGOS\KAI\png\KAI_2006_logo_wht_tex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737" y="6324600"/>
            <a:ext cx="2501001" cy="32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294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753" y="638324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CC32ED-9702-4029-BF23-9B24F77A1D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20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70988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70988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S:\LOGOS\KAI\png\KAI_2006_logo_wht_tex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737" y="6324600"/>
            <a:ext cx="2501001" cy="32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680" y="6362566"/>
            <a:ext cx="835152" cy="382874"/>
          </a:xfrm>
          <a:prstGeom prst="rect">
            <a:avLst/>
          </a:prstGeom>
        </p:spPr>
        <p:txBody>
          <a:bodyPr/>
          <a:lstStyle/>
          <a:p>
            <a:fld id="{7ACC32ED-9702-4029-BF23-9B24F77A1DD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83464" y="1301496"/>
            <a:ext cx="8487274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74320" y="538162"/>
            <a:ext cx="8403336" cy="763333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FFF0BD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74320" y="1298448"/>
            <a:ext cx="8487274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21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70988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70988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S:\LOGOS\KAI\png\KAI_2006_logo_wht_tex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737" y="6324600"/>
            <a:ext cx="2501001" cy="32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000" b="0" kern="1200" dirty="0" smtClean="0">
                <a:solidFill>
                  <a:srgbClr val="FDBE57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9647" y="6383245"/>
            <a:ext cx="2133600" cy="365125"/>
          </a:xfrm>
          <a:prstGeom prst="rect">
            <a:avLst/>
          </a:prstGeom>
        </p:spPr>
        <p:txBody>
          <a:bodyPr/>
          <a:lstStyle/>
          <a:p>
            <a:fld id="{7ACC32ED-9702-4029-BF23-9B24F77A1DD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74320" y="538162"/>
            <a:ext cx="8403336" cy="763333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FFF0BD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74320" y="1298448"/>
            <a:ext cx="8487274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806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70988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70988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S:\LOGOS\KAI\png\KAI_2006_logo_wht_tex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737" y="6324600"/>
            <a:ext cx="2501001" cy="32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824" y="6411118"/>
            <a:ext cx="2133600" cy="365125"/>
          </a:xfrm>
          <a:prstGeom prst="rect">
            <a:avLst/>
          </a:prstGeom>
        </p:spPr>
        <p:txBody>
          <a:bodyPr/>
          <a:lstStyle/>
          <a:p>
            <a:fld id="{7ACC32ED-9702-4029-BF23-9B24F77A1DD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1295400"/>
            <a:ext cx="81534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74320" y="538162"/>
            <a:ext cx="8403336" cy="763333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FFF0BD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74320" y="1298448"/>
            <a:ext cx="8487274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911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70988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70988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S:\LOGOS\KAI\png\KAI_2006_logo_wht_tex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737" y="6324600"/>
            <a:ext cx="2501001" cy="32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302562"/>
            <a:ext cx="2133600" cy="365125"/>
          </a:xfrm>
          <a:prstGeom prst="rect">
            <a:avLst/>
          </a:prstGeom>
        </p:spPr>
        <p:txBody>
          <a:bodyPr/>
          <a:lstStyle/>
          <a:p>
            <a:fld id="{7ACC32ED-9702-4029-BF23-9B24F77A1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9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CC32ED-9702-4029-BF23-9B24F77A1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68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CC32ED-9702-4029-BF23-9B24F77A1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3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bg1">
                <a:lumMod val="95000"/>
                <a:lumOff val="5000"/>
              </a:schemeClr>
            </a:gs>
            <a:gs pos="55000">
              <a:schemeClr val="bg1">
                <a:lumMod val="75000"/>
                <a:lumOff val="2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915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FFF0B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FDBE57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F0B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104" y="1810536"/>
            <a:ext cx="7601712" cy="2366010"/>
          </a:xfrm>
        </p:spPr>
        <p:txBody>
          <a:bodyPr/>
          <a:lstStyle/>
          <a:p>
            <a:r>
              <a:rPr lang="en-US" dirty="0" smtClean="0"/>
              <a:t>“An </a:t>
            </a:r>
            <a:r>
              <a:rPr lang="en-US" dirty="0"/>
              <a:t>Iterative Capacity Constrained Parking Methodology for Ridership Forecasts for BART Extension </a:t>
            </a:r>
            <a:r>
              <a:rPr lang="en-US" dirty="0" smtClean="0"/>
              <a:t>Stations”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2104" y="4691743"/>
            <a:ext cx="6830568" cy="124271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Mike Aronson</a:t>
            </a:r>
          </a:p>
          <a:p>
            <a:r>
              <a:rPr lang="en-US" sz="2400" dirty="0" smtClean="0"/>
              <a:t>May 19, 2015</a:t>
            </a:r>
            <a:endParaRPr lang="en-US" sz="2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86533" y="823613"/>
            <a:ext cx="6830568" cy="116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15th TRB National Transportation Planning Applications Conference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9" t="42866" r="9462" b="32461"/>
          <a:stretch/>
        </p:blipFill>
        <p:spPr>
          <a:xfrm>
            <a:off x="3074252" y="4093428"/>
            <a:ext cx="5727912" cy="1692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1918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Road </a:t>
            </a:r>
            <a:r>
              <a:rPr lang="en-US" dirty="0"/>
              <a:t>Network</a:t>
            </a:r>
          </a:p>
        </p:txBody>
      </p:sp>
      <p:pic>
        <p:nvPicPr>
          <p:cNvPr id="4" name="Picture 4" descr="AC35_Roads_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708" y="1490663"/>
            <a:ext cx="6002972" cy="463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2ED-9702-4029-BF23-9B24F77A1D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6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Model Transit </a:t>
            </a:r>
            <a:r>
              <a:rPr lang="en-US" altLang="en-US" dirty="0"/>
              <a:t>Network</a:t>
            </a:r>
            <a:endParaRPr lang="en-US" dirty="0"/>
          </a:p>
        </p:txBody>
      </p:sp>
      <p:pic>
        <p:nvPicPr>
          <p:cNvPr id="4" name="Picture 4" descr="AC35_Transit_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708" y="1490663"/>
            <a:ext cx="6002972" cy="463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2ED-9702-4029-BF23-9B24F77A1DD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0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3. Problems Encountered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BART Extension Ridership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“Build” vs. “No Build”</a:t>
            </a:r>
          </a:p>
          <a:p>
            <a:pPr lvl="1"/>
            <a:r>
              <a:rPr lang="en-US" dirty="0" smtClean="0"/>
              <a:t>Minimal increase</a:t>
            </a:r>
          </a:p>
          <a:p>
            <a:r>
              <a:rPr lang="en-US" dirty="0" smtClean="0"/>
              <a:t>Unrealistic station parking demands</a:t>
            </a:r>
          </a:p>
          <a:p>
            <a:r>
              <a:rPr lang="en-US" dirty="0" smtClean="0"/>
              <a:t>Transit assignment</a:t>
            </a:r>
          </a:p>
          <a:p>
            <a:pPr lvl="1"/>
            <a:r>
              <a:rPr lang="en-US" dirty="0" smtClean="0"/>
              <a:t>“All or nothing” park-and-ride</a:t>
            </a:r>
          </a:p>
          <a:p>
            <a:r>
              <a:rPr lang="en-US" dirty="0" smtClean="0"/>
              <a:t>Auto assignment</a:t>
            </a:r>
          </a:p>
          <a:p>
            <a:pPr lvl="1"/>
            <a:r>
              <a:rPr lang="en-US" dirty="0" smtClean="0"/>
              <a:t>No park-and-ride vehicles included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2ED-9702-4029-BF23-9B24F77A1DD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3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Minimal Ridership Increase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In model</a:t>
            </a:r>
            <a:r>
              <a:rPr lang="en-US" dirty="0" smtClean="0"/>
              <a:t>, new stations did not provide significant PNR travel time benefit compared to existing stations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2ED-9702-4029-BF23-9B24F77A1DD9}" type="slidenum">
              <a:rPr lang="en-US" smtClean="0"/>
              <a:t>14</a:t>
            </a:fld>
            <a:endParaRPr lang="en-US"/>
          </a:p>
        </p:txBody>
      </p:sp>
      <p:pic>
        <p:nvPicPr>
          <p:cNvPr id="5" name="Content Placeholder 4" descr="Alternative_Alignments_Aerial_20090311 reduc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7" t="4286" r="2727" b="7143"/>
          <a:stretch>
            <a:fillRect/>
          </a:stretch>
        </p:blipFill>
        <p:spPr bwMode="auto">
          <a:xfrm>
            <a:off x="1444240" y="2513357"/>
            <a:ext cx="6060254" cy="3612806"/>
          </a:xfrm>
          <a:prstGeom prst="rect">
            <a:avLst/>
          </a:prstGeom>
          <a:noFill/>
          <a:ln w="38100">
            <a:solidFill>
              <a:srgbClr val="FDBE5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1444240" y="3862560"/>
            <a:ext cx="457200" cy="457200"/>
          </a:xfrm>
          <a:prstGeom prst="ellipse">
            <a:avLst/>
          </a:prstGeom>
          <a:noFill/>
          <a:ln w="508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903579" y="3405360"/>
            <a:ext cx="457200" cy="457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816980" y="4526283"/>
            <a:ext cx="457200" cy="457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92610" y="3926654"/>
            <a:ext cx="457200" cy="457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67326" y="3426533"/>
            <a:ext cx="680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33CC"/>
                </a:solidFill>
              </a:rPr>
              <a:t>Existing Station</a:t>
            </a:r>
            <a:endParaRPr lang="en-US" sz="1200" b="1" dirty="0">
              <a:solidFill>
                <a:srgbClr val="0033CC"/>
              </a:solidFill>
            </a:endParaRPr>
          </a:p>
        </p:txBody>
      </p:sp>
      <p:sp>
        <p:nvSpPr>
          <p:cNvPr id="11" name="Left-Right Arrow 10"/>
          <p:cNvSpPr/>
          <p:nvPr/>
        </p:nvSpPr>
        <p:spPr>
          <a:xfrm rot="151488">
            <a:off x="1971840" y="3768981"/>
            <a:ext cx="1919825" cy="33101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 rot="20870429">
            <a:off x="4431507" y="3668958"/>
            <a:ext cx="2407121" cy="33101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8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Excess Park-and-Ride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model used fixed park-and-ride access time</a:t>
            </a:r>
          </a:p>
          <a:p>
            <a:pPr lvl="1"/>
            <a:r>
              <a:rPr lang="en-US" dirty="0" smtClean="0"/>
              <a:t>2 to 8 minutes based on existing calibration</a:t>
            </a:r>
          </a:p>
          <a:p>
            <a:r>
              <a:rPr lang="en-US" dirty="0" smtClean="0"/>
              <a:t>“Best path” transit park-and-ride calculations assign all demand from San Joaquin County to same station</a:t>
            </a:r>
          </a:p>
          <a:p>
            <a:pPr lvl="1"/>
            <a:r>
              <a:rPr lang="en-US" dirty="0" smtClean="0"/>
              <a:t>Parking demand &gt;10,000 for maximum 4,500 spaces</a:t>
            </a:r>
          </a:p>
          <a:p>
            <a:r>
              <a:rPr lang="en-US" dirty="0" smtClean="0"/>
              <a:t>Manual adjustments to parking access time only moved problem from one station to another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2ED-9702-4029-BF23-9B24F77A1DD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8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4. Parking Constraint Approach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Transit Parking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 parking access times</a:t>
            </a:r>
          </a:p>
          <a:p>
            <a:pPr lvl="1"/>
            <a:r>
              <a:rPr lang="en-US" dirty="0" smtClean="0"/>
              <a:t>Time between vehicle at station and passenger on platform</a:t>
            </a:r>
          </a:p>
          <a:p>
            <a:pPr lvl="1"/>
            <a:r>
              <a:rPr lang="en-US" dirty="0" smtClean="0"/>
              <a:t>Increase based on demand</a:t>
            </a:r>
          </a:p>
          <a:p>
            <a:r>
              <a:rPr lang="en-US" dirty="0" smtClean="0"/>
              <a:t>Mode Choice</a:t>
            </a:r>
          </a:p>
          <a:p>
            <a:pPr lvl="1"/>
            <a:r>
              <a:rPr lang="en-US" dirty="0" smtClean="0"/>
              <a:t>Equilibrate to parking access time</a:t>
            </a:r>
          </a:p>
          <a:p>
            <a:r>
              <a:rPr lang="en-US" dirty="0" smtClean="0"/>
              <a:t>“Dynamic” park-and-ride assignment</a:t>
            </a:r>
          </a:p>
          <a:p>
            <a:pPr lvl="1"/>
            <a:r>
              <a:rPr lang="en-US" dirty="0" smtClean="0"/>
              <a:t>10 increments reacting to parking access times</a:t>
            </a:r>
          </a:p>
          <a:p>
            <a:r>
              <a:rPr lang="en-US" dirty="0" smtClean="0"/>
              <a:t>Divert remaining excess parking demand</a:t>
            </a:r>
          </a:p>
          <a:p>
            <a:pPr lvl="1"/>
            <a:r>
              <a:rPr lang="en-US" dirty="0" smtClean="0"/>
              <a:t>Shift trips back to auto mode for assignment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2ED-9702-4029-BF23-9B24F77A1DD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1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Parking Access 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490472"/>
            <a:ext cx="4366046" cy="4635691"/>
          </a:xfrm>
        </p:spPr>
        <p:txBody>
          <a:bodyPr/>
          <a:lstStyle/>
          <a:p>
            <a:r>
              <a:rPr lang="en-US" dirty="0" smtClean="0"/>
              <a:t>Delay rather than absolute parking constraint</a:t>
            </a:r>
          </a:p>
          <a:p>
            <a:pPr lvl="1"/>
            <a:r>
              <a:rPr lang="en-US" dirty="0" smtClean="0"/>
              <a:t>On-street, private lots</a:t>
            </a:r>
          </a:p>
          <a:p>
            <a:r>
              <a:rPr lang="en-US" dirty="0" smtClean="0"/>
              <a:t>2 minute minimum</a:t>
            </a:r>
          </a:p>
          <a:p>
            <a:r>
              <a:rPr lang="en-US" dirty="0" smtClean="0"/>
              <a:t>Add one minute for each 1,000 demand over 2,000</a:t>
            </a:r>
          </a:p>
          <a:p>
            <a:r>
              <a:rPr lang="en-US" dirty="0" smtClean="0"/>
              <a:t>Example: Demand of 8,500 = 8.5 minutes access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2ED-9702-4029-BF23-9B24F77A1DD9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2"/>
          <a:stretch/>
        </p:blipFill>
        <p:spPr>
          <a:xfrm>
            <a:off x="4665751" y="1640793"/>
            <a:ext cx="4093689" cy="3886200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6838950" y="3998119"/>
            <a:ext cx="269081" cy="407194"/>
          </a:xfrm>
          <a:custGeom>
            <a:avLst/>
            <a:gdLst>
              <a:gd name="connsiteX0" fmla="*/ 0 w 269081"/>
              <a:gd name="connsiteY0" fmla="*/ 26194 h 407194"/>
              <a:gd name="connsiteX1" fmla="*/ 83344 w 269081"/>
              <a:gd name="connsiteY1" fmla="*/ 407194 h 407194"/>
              <a:gd name="connsiteX2" fmla="*/ 269081 w 269081"/>
              <a:gd name="connsiteY2" fmla="*/ 366712 h 407194"/>
              <a:gd name="connsiteX3" fmla="*/ 188119 w 269081"/>
              <a:gd name="connsiteY3" fmla="*/ 0 h 407194"/>
              <a:gd name="connsiteX4" fmla="*/ 0 w 269081"/>
              <a:gd name="connsiteY4" fmla="*/ 26194 h 407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081" h="407194">
                <a:moveTo>
                  <a:pt x="0" y="26194"/>
                </a:moveTo>
                <a:lnTo>
                  <a:pt x="83344" y="407194"/>
                </a:lnTo>
                <a:lnTo>
                  <a:pt x="269081" y="366712"/>
                </a:lnTo>
                <a:lnTo>
                  <a:pt x="188119" y="0"/>
                </a:lnTo>
                <a:lnTo>
                  <a:pt x="0" y="26194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991350" y="2628900"/>
            <a:ext cx="611981" cy="364331"/>
          </a:xfrm>
          <a:custGeom>
            <a:avLst/>
            <a:gdLst>
              <a:gd name="connsiteX0" fmla="*/ 0 w 611981"/>
              <a:gd name="connsiteY0" fmla="*/ 171450 h 364331"/>
              <a:gd name="connsiteX1" fmla="*/ 73819 w 611981"/>
              <a:gd name="connsiteY1" fmla="*/ 364331 h 364331"/>
              <a:gd name="connsiteX2" fmla="*/ 611981 w 611981"/>
              <a:gd name="connsiteY2" fmla="*/ 169069 h 364331"/>
              <a:gd name="connsiteX3" fmla="*/ 547688 w 611981"/>
              <a:gd name="connsiteY3" fmla="*/ 0 h 364331"/>
              <a:gd name="connsiteX4" fmla="*/ 0 w 611981"/>
              <a:gd name="connsiteY4" fmla="*/ 171450 h 36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981" h="364331">
                <a:moveTo>
                  <a:pt x="0" y="171450"/>
                </a:moveTo>
                <a:lnTo>
                  <a:pt x="73819" y="364331"/>
                </a:lnTo>
                <a:lnTo>
                  <a:pt x="611981" y="169069"/>
                </a:lnTo>
                <a:lnTo>
                  <a:pt x="547688" y="0"/>
                </a:lnTo>
                <a:lnTo>
                  <a:pt x="0" y="17145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65031" y="2480417"/>
            <a:ext cx="2286000" cy="22860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507831" y="2023217"/>
            <a:ext cx="3200400" cy="3200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0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Choice Equilibration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Rerun transit paths, mode choice, transit assignment</a:t>
            </a:r>
          </a:p>
          <a:p>
            <a:r>
              <a:rPr lang="en-US" dirty="0" smtClean="0"/>
              <a:t>Adjust parking access times before each iteration</a:t>
            </a:r>
          </a:p>
          <a:p>
            <a:r>
              <a:rPr lang="en-US" dirty="0" smtClean="0"/>
              <a:t>Method of Successive Averaging (MSA) for parking access times to dampen oscillations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2ED-9702-4029-BF23-9B24F77A1DD9}" type="slidenum">
              <a:rPr lang="en-US" smtClean="0"/>
              <a:t>19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383" y="3519055"/>
            <a:ext cx="3881117" cy="264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38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BART Livermore extension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Available modeling tools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Problems encountered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Parking constraint approach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Next time!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2ED-9702-4029-BF23-9B24F77A1D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2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Incremental Park-and-Ride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490472"/>
            <a:ext cx="8394192" cy="2021849"/>
          </a:xfrm>
        </p:spPr>
        <p:txBody>
          <a:bodyPr/>
          <a:lstStyle/>
          <a:p>
            <a:r>
              <a:rPr lang="en-US" dirty="0" smtClean="0"/>
              <a:t>Split peak period demand into 10 time slices</a:t>
            </a:r>
          </a:p>
          <a:p>
            <a:r>
              <a:rPr lang="en-US" dirty="0" smtClean="0"/>
              <a:t>After each time slice, recalculate parking demand and parking access times</a:t>
            </a:r>
          </a:p>
          <a:p>
            <a:r>
              <a:rPr lang="en-US" dirty="0" smtClean="0"/>
              <a:t>Input to next time slice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2ED-9702-4029-BF23-9B24F77A1DD9}" type="slidenum">
              <a:rPr lang="en-US" smtClean="0"/>
              <a:t>20</a:t>
            </a:fld>
            <a:endParaRPr lang="en-US"/>
          </a:p>
        </p:txBody>
      </p:sp>
      <p:pic>
        <p:nvPicPr>
          <p:cNvPr id="5" name="Content Placeholder 3" descr="Alt1_AM1Hr_PNRKNR_Assign_R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6319" y="2837191"/>
            <a:ext cx="4356667" cy="2818329"/>
          </a:xfrm>
          <a:prstGeom prst="rect">
            <a:avLst/>
          </a:prstGeom>
          <a:noFill/>
          <a:ln w="9525">
            <a:solidFill>
              <a:srgbClr val="FDBE5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75402" y="3545076"/>
            <a:ext cx="4102551" cy="26506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FDBE5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FFF0B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Example: San Joaquin demand from east split among several stations (green and orange)</a:t>
            </a:r>
          </a:p>
          <a:p>
            <a:r>
              <a:rPr lang="en-US" dirty="0" smtClean="0"/>
              <a:t>Automated in Voyager</a:t>
            </a:r>
          </a:p>
          <a:p>
            <a:pPr lvl="1"/>
            <a:r>
              <a:rPr lang="en-US" dirty="0" smtClean="0"/>
              <a:t>Write PNR 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70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 for all auto trips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Retrofit </a:t>
            </a:r>
            <a:r>
              <a:rPr lang="en-US" dirty="0" smtClean="0"/>
              <a:t>model to </a:t>
            </a:r>
            <a:r>
              <a:rPr lang="en-US" dirty="0" smtClean="0"/>
              <a:t>convert transit park-and-ride access trips to </a:t>
            </a:r>
            <a:r>
              <a:rPr lang="en-US" dirty="0" smtClean="0"/>
              <a:t>assignable vehicle </a:t>
            </a:r>
            <a:r>
              <a:rPr lang="en-US" dirty="0" smtClean="0"/>
              <a:t>trips</a:t>
            </a:r>
          </a:p>
          <a:p>
            <a:r>
              <a:rPr lang="en-US" dirty="0" smtClean="0"/>
              <a:t>Certain stations would have absolute parking constraints</a:t>
            </a:r>
          </a:p>
          <a:p>
            <a:pPr lvl="1"/>
            <a:r>
              <a:rPr lang="en-US" dirty="0" smtClean="0"/>
              <a:t>Excess parking demand converted to vehicle trips from origin to ultimate destination</a:t>
            </a:r>
          </a:p>
          <a:p>
            <a:pPr lvl="1"/>
            <a:r>
              <a:rPr lang="en-US" dirty="0" smtClean="0"/>
              <a:t>Added to vehicle trip assignment</a:t>
            </a:r>
          </a:p>
          <a:p>
            <a:r>
              <a:rPr lang="en-US" dirty="0" smtClean="0"/>
              <a:t>Accounting for all auto trips made a difference in VMT comparison of alternatives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2ED-9702-4029-BF23-9B24F77A1DD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1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5. Next Time!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1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would do differently 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 dynamic parking access time calculation</a:t>
            </a:r>
          </a:p>
          <a:p>
            <a:pPr lvl="1"/>
            <a:r>
              <a:rPr lang="en-US" dirty="0" smtClean="0"/>
              <a:t>Collect </a:t>
            </a:r>
            <a:r>
              <a:rPr lang="en-US" dirty="0" smtClean="0"/>
              <a:t>data on parking time vs. demand</a:t>
            </a:r>
            <a:endParaRPr lang="en-US" dirty="0" smtClean="0"/>
          </a:p>
          <a:p>
            <a:pPr lvl="1"/>
            <a:r>
              <a:rPr lang="en-US" dirty="0" smtClean="0"/>
              <a:t>Customize </a:t>
            </a:r>
            <a:r>
              <a:rPr lang="en-US" dirty="0" smtClean="0"/>
              <a:t>curve </a:t>
            </a:r>
            <a:r>
              <a:rPr lang="en-US" dirty="0" smtClean="0"/>
              <a:t>for each station area</a:t>
            </a:r>
          </a:p>
          <a:p>
            <a:r>
              <a:rPr lang="en-US" dirty="0" smtClean="0"/>
              <a:t>Integrate mode choice equilibration and </a:t>
            </a:r>
            <a:r>
              <a:rPr lang="en-US" dirty="0" smtClean="0"/>
              <a:t>incremental parking </a:t>
            </a:r>
            <a:r>
              <a:rPr lang="en-US" dirty="0" smtClean="0"/>
              <a:t>assignment in same </a:t>
            </a:r>
            <a:r>
              <a:rPr lang="en-US" dirty="0" smtClean="0"/>
              <a:t>run</a:t>
            </a:r>
            <a:endParaRPr lang="en-US" dirty="0" smtClean="0"/>
          </a:p>
          <a:p>
            <a:r>
              <a:rPr lang="en-US" dirty="0" smtClean="0"/>
              <a:t>Test </a:t>
            </a:r>
            <a:r>
              <a:rPr lang="en-US" dirty="0" smtClean="0"/>
              <a:t>multi-path </a:t>
            </a:r>
            <a:r>
              <a:rPr lang="en-US" dirty="0" smtClean="0"/>
              <a:t>transit assignment</a:t>
            </a:r>
          </a:p>
          <a:p>
            <a:pPr lvl="1"/>
            <a:r>
              <a:rPr lang="en-US" dirty="0" smtClean="0"/>
              <a:t>Still may need equilibration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2ED-9702-4029-BF23-9B24F77A1DD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4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Client: BART</a:t>
            </a:r>
          </a:p>
          <a:p>
            <a:r>
              <a:rPr lang="en-US" dirty="0" smtClean="0"/>
              <a:t>Prime Consultant: CDM Smith</a:t>
            </a:r>
          </a:p>
          <a:p>
            <a:pPr lvl="1"/>
            <a:r>
              <a:rPr lang="en-US" dirty="0" smtClean="0"/>
              <a:t>Bill Hurrell, Project Manager</a:t>
            </a:r>
          </a:p>
          <a:p>
            <a:r>
              <a:rPr lang="en-US" dirty="0" smtClean="0"/>
              <a:t>Key Staff</a:t>
            </a:r>
          </a:p>
          <a:p>
            <a:pPr lvl="1"/>
            <a:r>
              <a:rPr lang="en-US" dirty="0" smtClean="0"/>
              <a:t>Completed as Dowling Associates prior to merger with KAI</a:t>
            </a:r>
          </a:p>
          <a:p>
            <a:pPr lvl="1"/>
            <a:r>
              <a:rPr lang="en-US" dirty="0" smtClean="0"/>
              <a:t>Neelita Mopati, model programming</a:t>
            </a:r>
          </a:p>
          <a:p>
            <a:pPr lvl="1"/>
            <a:r>
              <a:rPr lang="en-US" dirty="0"/>
              <a:t>Antonios </a:t>
            </a:r>
            <a:r>
              <a:rPr lang="en-US" dirty="0" smtClean="0"/>
              <a:t>Garefalakis (now DKS Associates), model runs</a:t>
            </a:r>
          </a:p>
          <a:p>
            <a:pPr lvl="1"/>
            <a:r>
              <a:rPr lang="en-US" dirty="0" smtClean="0"/>
              <a:t>Damian Stefanakis, Project Principal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2ED-9702-4029-BF23-9B24F77A1DD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3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Incremental retrofit to address key issues</a:t>
            </a:r>
          </a:p>
          <a:p>
            <a:pPr lvl="1"/>
            <a:r>
              <a:rPr lang="en-US" dirty="0" smtClean="0"/>
              <a:t>Fit schedule and budget constraints</a:t>
            </a:r>
          </a:p>
          <a:p>
            <a:r>
              <a:rPr lang="en-US" dirty="0" smtClean="0"/>
              <a:t>This is not a recommended start-to-finish approach</a:t>
            </a:r>
          </a:p>
          <a:p>
            <a:r>
              <a:rPr lang="en-US" dirty="0" smtClean="0"/>
              <a:t>However, components could be applied to other studies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2ED-9702-4029-BF23-9B24F77A1D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6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1. BART </a:t>
            </a:r>
            <a:r>
              <a:rPr lang="en-US" dirty="0"/>
              <a:t>to Livermore Extension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70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8" t="12455" r="9571" b="11958"/>
          <a:stretch/>
        </p:blipFill>
        <p:spPr>
          <a:xfrm>
            <a:off x="1146178" y="1401510"/>
            <a:ext cx="6605689" cy="47514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 Area Rail Transit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372196" y="1573061"/>
            <a:ext cx="5198824" cy="4196488"/>
            <a:chOff x="2132704" y="1573061"/>
            <a:chExt cx="5198824" cy="4196488"/>
          </a:xfrm>
        </p:grpSpPr>
        <p:sp>
          <p:nvSpPr>
            <p:cNvPr id="5" name="TextBox 4"/>
            <p:cNvSpPr txBox="1"/>
            <p:nvPr/>
          </p:nvSpPr>
          <p:spPr>
            <a:xfrm rot="857384">
              <a:off x="5981695" y="1575402"/>
              <a:ext cx="7728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Amtrak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368138" y="3075469"/>
              <a:ext cx="9633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ACE Commuter Rail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2944351">
              <a:off x="2883332" y="5244606"/>
              <a:ext cx="7728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solidFill>
                    <a:schemeClr val="bg1"/>
                  </a:solidFill>
                </a:rPr>
                <a:t>Caltrain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3178990">
              <a:off x="3644820" y="4542057"/>
              <a:ext cx="12468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Capitol Corridor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9331795">
              <a:off x="2132704" y="1573061"/>
              <a:ext cx="12468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Capitol Corridor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39141" y="3924965"/>
              <a:ext cx="6803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33CC"/>
                  </a:solidFill>
                </a:rPr>
                <a:t>BART</a:t>
              </a:r>
              <a:endParaRPr lang="en-US" sz="1200" b="1" dirty="0">
                <a:solidFill>
                  <a:srgbClr val="0033CC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58775" y="2408797"/>
              <a:ext cx="6803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33CC"/>
                  </a:solidFill>
                </a:rPr>
                <a:t>BART</a:t>
              </a:r>
              <a:endParaRPr lang="en-US" sz="1200" b="1" dirty="0">
                <a:solidFill>
                  <a:srgbClr val="0033CC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42417" y="4557272"/>
              <a:ext cx="77288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</a:rPr>
                <a:t>SF Airport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2ED-9702-4029-BF23-9B24F77A1DD9}" type="slidenum">
              <a:rPr lang="en-US" smtClean="0"/>
              <a:t>5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5759865" y="4136168"/>
            <a:ext cx="940038" cy="32898"/>
          </a:xfrm>
          <a:prstGeom prst="line">
            <a:avLst/>
          </a:prstGeom>
          <a:ln w="38100">
            <a:solidFill>
              <a:srgbClr val="0033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ular Callout 21"/>
          <p:cNvSpPr/>
          <p:nvPr/>
        </p:nvSpPr>
        <p:spPr>
          <a:xfrm>
            <a:off x="6349525" y="2743408"/>
            <a:ext cx="1709057" cy="968829"/>
          </a:xfrm>
          <a:prstGeom prst="wedgeRoundRectCallout">
            <a:avLst>
              <a:gd name="adj1" fmla="val -34600"/>
              <a:gd name="adj2" fmla="val 93228"/>
              <a:gd name="adj3" fmla="val 16667"/>
            </a:avLst>
          </a:prstGeom>
          <a:solidFill>
            <a:srgbClr val="FDBE57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Livermore Extension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87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BART to Livermore </a:t>
            </a:r>
            <a:r>
              <a:rPr lang="en-US" dirty="0" smtClean="0"/>
              <a:t>Alternatives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San Jose</a:t>
            </a:r>
            <a:endParaRPr lang="en-US" sz="10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Alternative_Alignments_Aerial_20090311 reduc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7" t="4286" r="2727" b="7143"/>
          <a:stretch>
            <a:fillRect/>
          </a:stretch>
        </p:blipFill>
        <p:spPr bwMode="auto">
          <a:xfrm>
            <a:off x="576935" y="1295400"/>
            <a:ext cx="8124349" cy="4844143"/>
          </a:xfrm>
          <a:prstGeom prst="rect">
            <a:avLst/>
          </a:prstGeom>
          <a:noFill/>
          <a:ln w="38100">
            <a:solidFill>
              <a:srgbClr val="FDBE5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5138058" y="1817913"/>
            <a:ext cx="1828800" cy="968829"/>
          </a:xfrm>
          <a:prstGeom prst="wedgeRoundRectCallout">
            <a:avLst>
              <a:gd name="adj1" fmla="val -21694"/>
              <a:gd name="adj2" fmla="val 111646"/>
              <a:gd name="adj3" fmla="val 16667"/>
            </a:avLst>
          </a:prstGeom>
          <a:solidFill>
            <a:srgbClr val="FDBE57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Freeway Alignments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520544" y="4310741"/>
            <a:ext cx="1828800" cy="968829"/>
          </a:xfrm>
          <a:prstGeom prst="wedgeRoundRectCallout">
            <a:avLst>
              <a:gd name="adj1" fmla="val -87765"/>
              <a:gd name="adj2" fmla="val -58017"/>
              <a:gd name="adj3" fmla="val 16667"/>
            </a:avLst>
          </a:prstGeom>
          <a:solidFill>
            <a:srgbClr val="FDBE57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Downtown Alignments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2ED-9702-4029-BF23-9B24F77A1D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4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2. Available Modeling Tools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35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Several tools available for BART forecasts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Metropolitan Transportation Commission</a:t>
            </a:r>
          </a:p>
          <a:p>
            <a:pPr lvl="1"/>
            <a:r>
              <a:rPr lang="en-US" dirty="0" smtClean="0"/>
              <a:t>This work done prior to significant improvements</a:t>
            </a:r>
          </a:p>
          <a:p>
            <a:pPr lvl="2"/>
            <a:r>
              <a:rPr lang="en-US" dirty="0" smtClean="0"/>
              <a:t>Conversion to activity-based model</a:t>
            </a:r>
          </a:p>
          <a:p>
            <a:pPr lvl="2"/>
            <a:r>
              <a:rPr lang="en-US" dirty="0" smtClean="0"/>
              <a:t>Detailed transit network</a:t>
            </a:r>
          </a:p>
          <a:p>
            <a:pPr lvl="1"/>
            <a:r>
              <a:rPr lang="en-US" dirty="0" smtClean="0"/>
              <a:t>Excluded ridership markets outside Bay Area</a:t>
            </a:r>
          </a:p>
          <a:p>
            <a:pPr lvl="1"/>
            <a:r>
              <a:rPr lang="en-US" dirty="0" smtClean="0"/>
              <a:t>Less local detail</a:t>
            </a:r>
          </a:p>
          <a:p>
            <a:r>
              <a:rPr lang="en-US" dirty="0" smtClean="0"/>
              <a:t>Alameda County Travel Model</a:t>
            </a:r>
          </a:p>
          <a:p>
            <a:pPr lvl="1"/>
            <a:r>
              <a:rPr lang="en-US" dirty="0" smtClean="0"/>
              <a:t>Replicated older MTC trip-based model</a:t>
            </a:r>
          </a:p>
          <a:p>
            <a:pPr lvl="1"/>
            <a:r>
              <a:rPr lang="en-US" dirty="0" smtClean="0"/>
              <a:t>Additional nested logit mode choice options</a:t>
            </a:r>
          </a:p>
          <a:p>
            <a:pPr lvl="1"/>
            <a:r>
              <a:rPr lang="en-US" dirty="0" smtClean="0"/>
              <a:t>Includes adjacent county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2ED-9702-4029-BF23-9B24F77A1D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2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Alameda County </a:t>
            </a:r>
            <a:r>
              <a:rPr lang="en-US" dirty="0" smtClean="0"/>
              <a:t>Travel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6" descr="Entire_Area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58400" y="1491343"/>
            <a:ext cx="5117314" cy="4629149"/>
          </a:xfrm>
          <a:prstGeom prst="rect">
            <a:avLst/>
          </a:prstGeom>
          <a:noFill/>
          <a:ln w="38100">
            <a:solidFill>
              <a:srgbClr val="FDBE5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43942" y="4005943"/>
            <a:ext cx="8926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San Francisco 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12229" y="4876800"/>
            <a:ext cx="7837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San Jose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1059" y="3505202"/>
            <a:ext cx="7837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Stockton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54088" y="2471063"/>
            <a:ext cx="7837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Santa Rosa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59829" y="2717284"/>
            <a:ext cx="7837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Vacaville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729343" y="2781816"/>
            <a:ext cx="1828800" cy="968829"/>
          </a:xfrm>
          <a:prstGeom prst="wedgeRoundRectCallout">
            <a:avLst>
              <a:gd name="adj1" fmla="val 78306"/>
              <a:gd name="adj2" fmla="val 28500"/>
              <a:gd name="adj3" fmla="val 16667"/>
            </a:avLst>
          </a:prstGeom>
          <a:solidFill>
            <a:srgbClr val="FDBE57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MTC Model Area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5649686" y="2612571"/>
            <a:ext cx="1349828" cy="2122715"/>
          </a:xfrm>
          <a:custGeom>
            <a:avLst/>
            <a:gdLst>
              <a:gd name="connsiteX0" fmla="*/ 195943 w 1349828"/>
              <a:gd name="connsiteY0" fmla="*/ 261258 h 2122715"/>
              <a:gd name="connsiteX1" fmla="*/ 0 w 1349828"/>
              <a:gd name="connsiteY1" fmla="*/ 609600 h 2122715"/>
              <a:gd name="connsiteX2" fmla="*/ 32657 w 1349828"/>
              <a:gd name="connsiteY2" fmla="*/ 827315 h 2122715"/>
              <a:gd name="connsiteX3" fmla="*/ 65314 w 1349828"/>
              <a:gd name="connsiteY3" fmla="*/ 1164772 h 2122715"/>
              <a:gd name="connsiteX4" fmla="*/ 43543 w 1349828"/>
              <a:gd name="connsiteY4" fmla="*/ 1262743 h 2122715"/>
              <a:gd name="connsiteX5" fmla="*/ 97971 w 1349828"/>
              <a:gd name="connsiteY5" fmla="*/ 1295400 h 2122715"/>
              <a:gd name="connsiteX6" fmla="*/ 76200 w 1349828"/>
              <a:gd name="connsiteY6" fmla="*/ 1382486 h 2122715"/>
              <a:gd name="connsiteX7" fmla="*/ 97971 w 1349828"/>
              <a:gd name="connsiteY7" fmla="*/ 1915886 h 2122715"/>
              <a:gd name="connsiteX8" fmla="*/ 87085 w 1349828"/>
              <a:gd name="connsiteY8" fmla="*/ 1992086 h 2122715"/>
              <a:gd name="connsiteX9" fmla="*/ 152400 w 1349828"/>
              <a:gd name="connsiteY9" fmla="*/ 2024743 h 2122715"/>
              <a:gd name="connsiteX10" fmla="*/ 239485 w 1349828"/>
              <a:gd name="connsiteY10" fmla="*/ 2100943 h 2122715"/>
              <a:gd name="connsiteX11" fmla="*/ 1349828 w 1349828"/>
              <a:gd name="connsiteY11" fmla="*/ 2122715 h 2122715"/>
              <a:gd name="connsiteX12" fmla="*/ 1306285 w 1349828"/>
              <a:gd name="connsiteY12" fmla="*/ 0 h 2122715"/>
              <a:gd name="connsiteX13" fmla="*/ 195943 w 1349828"/>
              <a:gd name="connsiteY13" fmla="*/ 261258 h 2122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49828" h="2122715">
                <a:moveTo>
                  <a:pt x="195943" y="261258"/>
                </a:moveTo>
                <a:lnTo>
                  <a:pt x="0" y="609600"/>
                </a:lnTo>
                <a:lnTo>
                  <a:pt x="32657" y="827315"/>
                </a:lnTo>
                <a:lnTo>
                  <a:pt x="65314" y="1164772"/>
                </a:lnTo>
                <a:lnTo>
                  <a:pt x="43543" y="1262743"/>
                </a:lnTo>
                <a:lnTo>
                  <a:pt x="97971" y="1295400"/>
                </a:lnTo>
                <a:lnTo>
                  <a:pt x="76200" y="1382486"/>
                </a:lnTo>
                <a:lnTo>
                  <a:pt x="97971" y="1915886"/>
                </a:lnTo>
                <a:lnTo>
                  <a:pt x="87085" y="1992086"/>
                </a:lnTo>
                <a:lnTo>
                  <a:pt x="152400" y="2024743"/>
                </a:lnTo>
                <a:lnTo>
                  <a:pt x="239485" y="2100943"/>
                </a:lnTo>
                <a:lnTo>
                  <a:pt x="1349828" y="2122715"/>
                </a:lnTo>
                <a:lnTo>
                  <a:pt x="1306285" y="0"/>
                </a:lnTo>
                <a:lnTo>
                  <a:pt x="195943" y="2612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23114" y="4273936"/>
            <a:ext cx="7837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Livermore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6770915" y="1871565"/>
            <a:ext cx="1828800" cy="968829"/>
          </a:xfrm>
          <a:prstGeom prst="wedgeRoundRectCallout">
            <a:avLst>
              <a:gd name="adj1" fmla="val -50861"/>
              <a:gd name="adj2" fmla="val 90298"/>
              <a:gd name="adj3" fmla="val 16667"/>
            </a:avLst>
          </a:prstGeom>
          <a:solidFill>
            <a:srgbClr val="FDBE57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San Joaquin County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6770915" y="4273936"/>
            <a:ext cx="1828800" cy="968829"/>
          </a:xfrm>
          <a:prstGeom prst="wedgeRoundRectCallout">
            <a:avLst>
              <a:gd name="adj1" fmla="val -106218"/>
              <a:gd name="adj2" fmla="val -27679"/>
              <a:gd name="adj3" fmla="val 16667"/>
            </a:avLst>
          </a:prstGeom>
          <a:solidFill>
            <a:srgbClr val="FDBE57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Alameda County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2ED-9702-4029-BF23-9B24F77A1D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6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theme/theme1.xml><?xml version="1.0" encoding="utf-8"?>
<a:theme xmlns:a="http://schemas.openxmlformats.org/drawingml/2006/main" name="KAI_template_2012_mov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KAI_template_2012_moving</Template>
  <TotalTime>1290</TotalTime>
  <Words>649</Words>
  <Application>Microsoft Office PowerPoint</Application>
  <PresentationFormat>On-screen Show (4:3)</PresentationFormat>
  <Paragraphs>141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KAI_template_2012_moving</vt:lpstr>
      <vt:lpstr>“An Iterative Capacity Constrained Parking Methodology for Ridership Forecasts for BART Extension Stations”</vt:lpstr>
      <vt:lpstr>Presentation Overview</vt:lpstr>
      <vt:lpstr>Disclaimer</vt:lpstr>
      <vt:lpstr>1. BART to Livermore Extension</vt:lpstr>
      <vt:lpstr>Bay Area Rail Transit</vt:lpstr>
      <vt:lpstr>BART to Livermore Alternatives</vt:lpstr>
      <vt:lpstr>2. Available Modeling Tools</vt:lpstr>
      <vt:lpstr>Several tools available for BART forecasts</vt:lpstr>
      <vt:lpstr>Alameda County Travel Model</vt:lpstr>
      <vt:lpstr>Model Road Network</vt:lpstr>
      <vt:lpstr>Model Transit Network</vt:lpstr>
      <vt:lpstr>3. Problems Encountered</vt:lpstr>
      <vt:lpstr>BART Extension Ridership Issues</vt:lpstr>
      <vt:lpstr>Minimal Ridership Increase</vt:lpstr>
      <vt:lpstr>Excess Park-and-Ride Demand</vt:lpstr>
      <vt:lpstr>4. Parking Constraint Approach</vt:lpstr>
      <vt:lpstr>Iterative Transit Parking Approach</vt:lpstr>
      <vt:lpstr>Dynamic Parking Access Times</vt:lpstr>
      <vt:lpstr>Mode Choice Equilibration</vt:lpstr>
      <vt:lpstr>Incremental Park-and-Ride Assignment</vt:lpstr>
      <vt:lpstr>Account for all auto trips</vt:lpstr>
      <vt:lpstr>5. Next Time!</vt:lpstr>
      <vt:lpstr>What we would do differently next time</vt:lpstr>
      <vt:lpstr>Acknowledgments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Tech Session Series: Transportation System Modeling</dc:title>
  <dc:creator>Mike Aronson</dc:creator>
  <cp:lastModifiedBy>Mike Aronson</cp:lastModifiedBy>
  <cp:revision>64</cp:revision>
  <dcterms:created xsi:type="dcterms:W3CDTF">2012-08-16T00:03:00Z</dcterms:created>
  <dcterms:modified xsi:type="dcterms:W3CDTF">2015-05-19T02:08:48Z</dcterms:modified>
</cp:coreProperties>
</file>