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8" r:id="rId2"/>
    <p:sldId id="259" r:id="rId3"/>
    <p:sldId id="260" r:id="rId4"/>
    <p:sldId id="261" r:id="rId5"/>
    <p:sldId id="262" r:id="rId6"/>
    <p:sldId id="263" r:id="rId7"/>
    <p:sldId id="264" r:id="rId8"/>
    <p:sldId id="265" r:id="rId9"/>
    <p:sldId id="256" r:id="rId10"/>
    <p:sldId id="266" r:id="rId11"/>
    <p:sldId id="269" r:id="rId12"/>
    <p:sldId id="271" r:id="rId13"/>
    <p:sldId id="270" r:id="rId14"/>
    <p:sldId id="272" r:id="rId15"/>
    <p:sldId id="273" r:id="rId16"/>
    <p:sldId id="274" r:id="rId17"/>
    <p:sldId id="275" r:id="rId18"/>
    <p:sldId id="276" r:id="rId19"/>
    <p:sldId id="277" r:id="rId20"/>
    <p:sldId id="279" r:id="rId21"/>
    <p:sldId id="27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70C0"/>
    <a:srgbClr val="007DC3"/>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905" autoAdjust="0"/>
  </p:normalViewPr>
  <p:slideViewPr>
    <p:cSldViewPr>
      <p:cViewPr>
        <p:scale>
          <a:sx n="84" d="100"/>
          <a:sy n="84" d="100"/>
        </p:scale>
        <p:origin x="-1554"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bricka\AppData\Local\Microsoft\Windows\INetCache\Content.Outlook\000SMBVD\Incentives.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Survey</a:t>
            </a:r>
            <a:r>
              <a:rPr lang="en-US" baseline="0"/>
              <a:t> </a:t>
            </a:r>
            <a:r>
              <a:rPr lang="en-US"/>
              <a:t>Incentives--Funding  Source</a:t>
            </a:r>
          </a:p>
          <a:p>
            <a:pPr>
              <a:defRPr/>
            </a:pPr>
            <a:r>
              <a:rPr lang="en-US"/>
              <a:t> </a:t>
            </a:r>
          </a:p>
        </c:rich>
      </c:tx>
      <c:layout>
        <c:manualLayout>
          <c:xMode val="edge"/>
          <c:yMode val="edge"/>
          <c:x val="0.15504855643044627"/>
          <c:y val="0"/>
        </c:manualLayout>
      </c:layout>
    </c:title>
    <c:plotArea>
      <c:layout>
        <c:manualLayout>
          <c:layoutTarget val="inner"/>
          <c:xMode val="edge"/>
          <c:yMode val="edge"/>
          <c:x val="0.15911008765413762"/>
          <c:y val="0.16715470276712394"/>
          <c:w val="0.71774302976278903"/>
          <c:h val="0.64045530199871281"/>
        </c:manualLayout>
      </c:layout>
      <c:pieChart>
        <c:varyColors val="1"/>
        <c:ser>
          <c:idx val="0"/>
          <c:order val="0"/>
          <c:tx>
            <c:strRef>
              <c:f>[Incentives.xlsx]Sheet1!$E$4</c:f>
              <c:strCache>
                <c:ptCount val="1"/>
                <c:pt idx="0">
                  <c:v>Funding Source</c:v>
                </c:pt>
              </c:strCache>
            </c:strRef>
          </c:tx>
          <c:dLbls>
            <c:showVal val="1"/>
            <c:showLeaderLines val="1"/>
          </c:dLbls>
          <c:cat>
            <c:strRef>
              <c:f>[Incentives.xlsx]Sheet1!$D$5:$D$10</c:f>
              <c:strCache>
                <c:ptCount val="6"/>
                <c:pt idx="0">
                  <c:v>SPR</c:v>
                </c:pt>
                <c:pt idx="1">
                  <c:v>PL</c:v>
                </c:pt>
                <c:pt idx="2">
                  <c:v>TIP</c:v>
                </c:pt>
                <c:pt idx="3">
                  <c:v>Consultant</c:v>
                </c:pt>
                <c:pt idx="4">
                  <c:v>Other (STP, Other MPOs, Local)</c:v>
                </c:pt>
                <c:pt idx="5">
                  <c:v>No Incentives</c:v>
                </c:pt>
              </c:strCache>
            </c:strRef>
          </c:cat>
          <c:val>
            <c:numRef>
              <c:f>[Incentives.xlsx]Sheet1!$F$5:$F$10</c:f>
              <c:numCache>
                <c:formatCode>0.0%</c:formatCode>
                <c:ptCount val="6"/>
                <c:pt idx="0">
                  <c:v>0.25</c:v>
                </c:pt>
                <c:pt idx="1">
                  <c:v>0.1</c:v>
                </c:pt>
                <c:pt idx="2">
                  <c:v>0.1</c:v>
                </c:pt>
                <c:pt idx="3">
                  <c:v>0.1</c:v>
                </c:pt>
                <c:pt idx="4">
                  <c:v>0.3000000000000001</c:v>
                </c:pt>
                <c:pt idx="5">
                  <c:v>0.15000000000000005</c:v>
                </c:pt>
              </c:numCache>
            </c:numRef>
          </c:val>
        </c:ser>
        <c:firstSliceAng val="0"/>
      </c:pieChart>
    </c:plotArea>
    <c:legend>
      <c:legendPos val="b"/>
    </c:legend>
    <c:plotVisOnly val="1"/>
    <c:dispBlanksAs val="zero"/>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plotArea>
      <c:layout/>
      <c:barChart>
        <c:barDir val="col"/>
        <c:grouping val="clustered"/>
        <c:ser>
          <c:idx val="0"/>
          <c:order val="0"/>
          <c:tx>
            <c:strRef>
              <c:f>Sheet1!$B$1</c:f>
              <c:strCache>
                <c:ptCount val="1"/>
                <c:pt idx="0">
                  <c:v>Employment Status</c:v>
                </c:pt>
              </c:strCache>
            </c:strRef>
          </c:tx>
          <c:dLbls>
            <c:showVal val="1"/>
          </c:dLbls>
          <c:cat>
            <c:strRef>
              <c:f>Sheet1!$A$2:$A$7</c:f>
              <c:strCache>
                <c:ptCount val="6"/>
                <c:pt idx="0">
                  <c:v>Worker</c:v>
                </c:pt>
                <c:pt idx="1">
                  <c:v>Retired</c:v>
                </c:pt>
                <c:pt idx="2">
                  <c:v>Homemaker</c:v>
                </c:pt>
                <c:pt idx="3">
                  <c:v>Unemployed</c:v>
                </c:pt>
                <c:pt idx="4">
                  <c:v>Student</c:v>
                </c:pt>
                <c:pt idx="5">
                  <c:v>Other</c:v>
                </c:pt>
              </c:strCache>
            </c:strRef>
          </c:cat>
          <c:val>
            <c:numRef>
              <c:f>Sheet1!$B$2:$B$7</c:f>
              <c:numCache>
                <c:formatCode>0%</c:formatCode>
                <c:ptCount val="6"/>
                <c:pt idx="0">
                  <c:v>0.53</c:v>
                </c:pt>
                <c:pt idx="1">
                  <c:v>0.19</c:v>
                </c:pt>
                <c:pt idx="2">
                  <c:v>4.0000000000000015E-2</c:v>
                </c:pt>
                <c:pt idx="3">
                  <c:v>9.0000000000000024E-2</c:v>
                </c:pt>
                <c:pt idx="4">
                  <c:v>6.0000000000000019E-2</c:v>
                </c:pt>
                <c:pt idx="5">
                  <c:v>9.0000000000000024E-2</c:v>
                </c:pt>
              </c:numCache>
            </c:numRef>
          </c:val>
        </c:ser>
        <c:ser>
          <c:idx val="1"/>
          <c:order val="1"/>
          <c:tx>
            <c:strRef>
              <c:f>Sheet1!$C$1</c:f>
              <c:strCache>
                <c:ptCount val="1"/>
                <c:pt idx="0">
                  <c:v>Series 2</c:v>
                </c:pt>
              </c:strCache>
            </c:strRef>
          </c:tx>
          <c:cat>
            <c:strRef>
              <c:f>Sheet1!$A$2:$A$7</c:f>
              <c:strCache>
                <c:ptCount val="6"/>
                <c:pt idx="0">
                  <c:v>Worker</c:v>
                </c:pt>
                <c:pt idx="1">
                  <c:v>Retired</c:v>
                </c:pt>
                <c:pt idx="2">
                  <c:v>Homemaker</c:v>
                </c:pt>
                <c:pt idx="3">
                  <c:v>Unemployed</c:v>
                </c:pt>
                <c:pt idx="4">
                  <c:v>Student</c:v>
                </c:pt>
                <c:pt idx="5">
                  <c:v>Other</c:v>
                </c:pt>
              </c:strCache>
            </c:strRef>
          </c:cat>
          <c:val>
            <c:numRef>
              <c:f>Sheet1!$C$2:$C$7</c:f>
            </c:numRef>
          </c:val>
        </c:ser>
        <c:ser>
          <c:idx val="2"/>
          <c:order val="2"/>
          <c:tx>
            <c:strRef>
              <c:f>Sheet1!$D$1</c:f>
              <c:strCache>
                <c:ptCount val="1"/>
                <c:pt idx="0">
                  <c:v>Series 3</c:v>
                </c:pt>
              </c:strCache>
            </c:strRef>
          </c:tx>
          <c:cat>
            <c:strRef>
              <c:f>Sheet1!$A$2:$A$7</c:f>
              <c:strCache>
                <c:ptCount val="6"/>
                <c:pt idx="0">
                  <c:v>Worker</c:v>
                </c:pt>
                <c:pt idx="1">
                  <c:v>Retired</c:v>
                </c:pt>
                <c:pt idx="2">
                  <c:v>Homemaker</c:v>
                </c:pt>
                <c:pt idx="3">
                  <c:v>Unemployed</c:v>
                </c:pt>
                <c:pt idx="4">
                  <c:v>Student</c:v>
                </c:pt>
                <c:pt idx="5">
                  <c:v>Other</c:v>
                </c:pt>
              </c:strCache>
            </c:strRef>
          </c:cat>
          <c:val>
            <c:numRef>
              <c:f>Sheet1!$D$2:$D$7</c:f>
            </c:numRef>
          </c:val>
        </c:ser>
        <c:axId val="117701632"/>
        <c:axId val="129762048"/>
      </c:barChart>
      <c:catAx>
        <c:axId val="117701632"/>
        <c:scaling>
          <c:orientation val="minMax"/>
        </c:scaling>
        <c:axPos val="b"/>
        <c:tickLblPos val="nextTo"/>
        <c:txPr>
          <a:bodyPr/>
          <a:lstStyle/>
          <a:p>
            <a:pPr>
              <a:defRPr sz="1600" baseline="0"/>
            </a:pPr>
            <a:endParaRPr lang="en-US"/>
          </a:p>
        </c:txPr>
        <c:crossAx val="129762048"/>
        <c:crosses val="autoZero"/>
        <c:auto val="1"/>
        <c:lblAlgn val="ctr"/>
        <c:lblOffset val="100"/>
      </c:catAx>
      <c:valAx>
        <c:axId val="129762048"/>
        <c:scaling>
          <c:orientation val="minMax"/>
        </c:scaling>
        <c:axPos val="l"/>
        <c:majorGridlines/>
        <c:numFmt formatCode="0%" sourceLinked="1"/>
        <c:tickLblPos val="nextTo"/>
        <c:crossAx val="117701632"/>
        <c:crosses val="autoZero"/>
        <c:crossBetween val="between"/>
      </c:valAx>
    </c:plotArea>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plotArea>
      <c:layout/>
      <c:pieChart>
        <c:varyColors val="1"/>
        <c:ser>
          <c:idx val="0"/>
          <c:order val="0"/>
          <c:tx>
            <c:strRef>
              <c:f>Sheet1!$B$1</c:f>
              <c:strCache>
                <c:ptCount val="1"/>
                <c:pt idx="0">
                  <c:v>Travel Party Size</c:v>
                </c:pt>
              </c:strCache>
            </c:strRef>
          </c:tx>
          <c:dLbls>
            <c:showPercent val="1"/>
            <c:showLeaderLines val="1"/>
          </c:dLbls>
          <c:cat>
            <c:strRef>
              <c:f>Sheet1!$A$2:$A$6</c:f>
              <c:strCache>
                <c:ptCount val="5"/>
                <c:pt idx="0">
                  <c:v>1 person</c:v>
                </c:pt>
                <c:pt idx="1">
                  <c:v>2 persons</c:v>
                </c:pt>
                <c:pt idx="2">
                  <c:v>3 persons</c:v>
                </c:pt>
                <c:pt idx="3">
                  <c:v>4 persons</c:v>
                </c:pt>
                <c:pt idx="4">
                  <c:v>5+ persons</c:v>
                </c:pt>
              </c:strCache>
            </c:strRef>
          </c:cat>
          <c:val>
            <c:numRef>
              <c:f>Sheet1!$B$2:$B$6</c:f>
              <c:numCache>
                <c:formatCode>0%</c:formatCode>
                <c:ptCount val="5"/>
                <c:pt idx="0">
                  <c:v>0.59</c:v>
                </c:pt>
                <c:pt idx="1">
                  <c:v>0.28000000000000008</c:v>
                </c:pt>
                <c:pt idx="2">
                  <c:v>9.0000000000000024E-2</c:v>
                </c:pt>
                <c:pt idx="3">
                  <c:v>2.0000000000000007E-2</c:v>
                </c:pt>
                <c:pt idx="4">
                  <c:v>2.0000000000000007E-2</c:v>
                </c:pt>
              </c:numCache>
            </c:numRef>
          </c:val>
        </c:ser>
        <c:ser>
          <c:idx val="2"/>
          <c:order val="2"/>
          <c:tx>
            <c:strRef>
              <c:f>Sheet1!$D$1</c:f>
              <c:strCache>
                <c:ptCount val="1"/>
                <c:pt idx="0">
                  <c:v>Series 3</c:v>
                </c:pt>
              </c:strCache>
            </c:strRef>
          </c:tx>
          <c:dLbls>
            <c:showPercent val="1"/>
            <c:showLeaderLines val="1"/>
          </c:dLbls>
          <c:cat>
            <c:strRef>
              <c:f>Sheet1!$A$2:$A$6</c:f>
              <c:strCache>
                <c:ptCount val="5"/>
                <c:pt idx="0">
                  <c:v>1 person</c:v>
                </c:pt>
                <c:pt idx="1">
                  <c:v>2 persons</c:v>
                </c:pt>
                <c:pt idx="2">
                  <c:v>3 persons</c:v>
                </c:pt>
                <c:pt idx="3">
                  <c:v>4 persons</c:v>
                </c:pt>
                <c:pt idx="4">
                  <c:v>5+ persons</c:v>
                </c:pt>
              </c:strCache>
            </c:strRef>
          </c:cat>
          <c:val>
            <c:numRef>
              <c:f>Sheet1!$D$2:$D$6</c:f>
            </c:numRef>
          </c:val>
        </c:ser>
        <c:ser>
          <c:idx val="1"/>
          <c:order val="1"/>
          <c:tx>
            <c:strRef>
              <c:f>Sheet1!$C$1</c:f>
              <c:strCache>
                <c:ptCount val="1"/>
                <c:pt idx="0">
                  <c:v>Series 2</c:v>
                </c:pt>
              </c:strCache>
            </c:strRef>
          </c:tx>
          <c:dLbls>
            <c:showPercent val="1"/>
            <c:showLeaderLines val="1"/>
          </c:dLbls>
          <c:cat>
            <c:strRef>
              <c:f>Sheet1!$A$2:$A$6</c:f>
              <c:strCache>
                <c:ptCount val="5"/>
                <c:pt idx="0">
                  <c:v>1 person</c:v>
                </c:pt>
                <c:pt idx="1">
                  <c:v>2 persons</c:v>
                </c:pt>
                <c:pt idx="2">
                  <c:v>3 persons</c:v>
                </c:pt>
                <c:pt idx="3">
                  <c:v>4 persons</c:v>
                </c:pt>
                <c:pt idx="4">
                  <c:v>5+ persons</c:v>
                </c:pt>
              </c:strCache>
            </c:strRef>
          </c:cat>
          <c:val>
            <c:numRef>
              <c:f>Sheet1!$C$2:$C$6</c:f>
            </c:numRef>
          </c:val>
        </c:ser>
        <c:dLbls>
          <c:showPercent val="1"/>
        </c:dLbls>
        <c:firstSliceAng val="0"/>
      </c:pieChart>
    </c:plotArea>
    <c:legend>
      <c:legendPos val="l"/>
    </c:legend>
    <c:plotVisOnly val="1"/>
    <c:dispBlanksAs val="zero"/>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plotArea>
      <c:layout/>
      <c:barChart>
        <c:barDir val="col"/>
        <c:grouping val="clustered"/>
        <c:ser>
          <c:idx val="0"/>
          <c:order val="0"/>
          <c:tx>
            <c:strRef>
              <c:f>Sheet1!$B$1</c:f>
              <c:strCache>
                <c:ptCount val="1"/>
                <c:pt idx="0">
                  <c:v>Travel Mode</c:v>
                </c:pt>
              </c:strCache>
            </c:strRef>
          </c:tx>
          <c:dLbls>
            <c:showVal val="1"/>
          </c:dLbls>
          <c:cat>
            <c:strRef>
              <c:f>Sheet1!$A$2:$A$8</c:f>
              <c:strCache>
                <c:ptCount val="7"/>
                <c:pt idx="0">
                  <c:v>Walk</c:v>
                </c:pt>
                <c:pt idx="1">
                  <c:v>Bike</c:v>
                </c:pt>
                <c:pt idx="2">
                  <c:v>Auto-D</c:v>
                </c:pt>
                <c:pt idx="3">
                  <c:v>Auto-P</c:v>
                </c:pt>
                <c:pt idx="4">
                  <c:v>Transit</c:v>
                </c:pt>
                <c:pt idx="5">
                  <c:v>School Bus</c:v>
                </c:pt>
                <c:pt idx="6">
                  <c:v>Other</c:v>
                </c:pt>
              </c:strCache>
            </c:strRef>
          </c:cat>
          <c:val>
            <c:numRef>
              <c:f>Sheet1!$B$2:$B$8</c:f>
              <c:numCache>
                <c:formatCode>0%</c:formatCode>
                <c:ptCount val="7"/>
                <c:pt idx="0">
                  <c:v>7.0000000000000021E-2</c:v>
                </c:pt>
                <c:pt idx="1">
                  <c:v>1.0000000000000004E-2</c:v>
                </c:pt>
                <c:pt idx="2">
                  <c:v>0.7200000000000002</c:v>
                </c:pt>
                <c:pt idx="3">
                  <c:v>0.15000000000000005</c:v>
                </c:pt>
                <c:pt idx="4">
                  <c:v>2.0000000000000007E-2</c:v>
                </c:pt>
                <c:pt idx="5">
                  <c:v>3.0000000000000002E-2</c:v>
                </c:pt>
                <c:pt idx="6">
                  <c:v>1.0000000000000004E-2</c:v>
                </c:pt>
              </c:numCache>
            </c:numRef>
          </c:val>
        </c:ser>
        <c:ser>
          <c:idx val="1"/>
          <c:order val="1"/>
          <c:tx>
            <c:strRef>
              <c:f>Sheet1!$C$1</c:f>
              <c:strCache>
                <c:ptCount val="1"/>
                <c:pt idx="0">
                  <c:v>Series 2</c:v>
                </c:pt>
              </c:strCache>
            </c:strRef>
          </c:tx>
          <c:cat>
            <c:strRef>
              <c:f>Sheet1!$A$2:$A$8</c:f>
              <c:strCache>
                <c:ptCount val="7"/>
                <c:pt idx="0">
                  <c:v>Walk</c:v>
                </c:pt>
                <c:pt idx="1">
                  <c:v>Bike</c:v>
                </c:pt>
                <c:pt idx="2">
                  <c:v>Auto-D</c:v>
                </c:pt>
                <c:pt idx="3">
                  <c:v>Auto-P</c:v>
                </c:pt>
                <c:pt idx="4">
                  <c:v>Transit</c:v>
                </c:pt>
                <c:pt idx="5">
                  <c:v>School Bus</c:v>
                </c:pt>
                <c:pt idx="6">
                  <c:v>Other</c:v>
                </c:pt>
              </c:strCache>
            </c:strRef>
          </c:cat>
          <c:val>
            <c:numRef>
              <c:f>Sheet1!$C$2:$C$8</c:f>
            </c:numRef>
          </c:val>
        </c:ser>
        <c:ser>
          <c:idx val="2"/>
          <c:order val="2"/>
          <c:tx>
            <c:strRef>
              <c:f>Sheet1!$D$1</c:f>
              <c:strCache>
                <c:ptCount val="1"/>
                <c:pt idx="0">
                  <c:v>Series 3</c:v>
                </c:pt>
              </c:strCache>
            </c:strRef>
          </c:tx>
          <c:cat>
            <c:strRef>
              <c:f>Sheet1!$A$2:$A$8</c:f>
              <c:strCache>
                <c:ptCount val="7"/>
                <c:pt idx="0">
                  <c:v>Walk</c:v>
                </c:pt>
                <c:pt idx="1">
                  <c:v>Bike</c:v>
                </c:pt>
                <c:pt idx="2">
                  <c:v>Auto-D</c:v>
                </c:pt>
                <c:pt idx="3">
                  <c:v>Auto-P</c:v>
                </c:pt>
                <c:pt idx="4">
                  <c:v>Transit</c:v>
                </c:pt>
                <c:pt idx="5">
                  <c:v>School Bus</c:v>
                </c:pt>
                <c:pt idx="6">
                  <c:v>Other</c:v>
                </c:pt>
              </c:strCache>
            </c:strRef>
          </c:cat>
          <c:val>
            <c:numRef>
              <c:f>Sheet1!$D$2:$D$8</c:f>
            </c:numRef>
          </c:val>
        </c:ser>
        <c:axId val="126599168"/>
        <c:axId val="126600704"/>
      </c:barChart>
      <c:catAx>
        <c:axId val="126599168"/>
        <c:scaling>
          <c:orientation val="minMax"/>
        </c:scaling>
        <c:axPos val="b"/>
        <c:tickLblPos val="nextTo"/>
        <c:txPr>
          <a:bodyPr/>
          <a:lstStyle/>
          <a:p>
            <a:pPr>
              <a:defRPr sz="1600" baseline="0"/>
            </a:pPr>
            <a:endParaRPr lang="en-US"/>
          </a:p>
        </c:txPr>
        <c:crossAx val="126600704"/>
        <c:crosses val="autoZero"/>
        <c:auto val="1"/>
        <c:lblAlgn val="ctr"/>
        <c:lblOffset val="100"/>
      </c:catAx>
      <c:valAx>
        <c:axId val="126600704"/>
        <c:scaling>
          <c:orientation val="minMax"/>
        </c:scaling>
        <c:axPos val="l"/>
        <c:majorGridlines/>
        <c:numFmt formatCode="0%" sourceLinked="1"/>
        <c:tickLblPos val="nextTo"/>
        <c:crossAx val="126599168"/>
        <c:crosses val="autoZero"/>
        <c:crossBetween val="between"/>
      </c:valAx>
    </c:plotArea>
    <c:plotVisOnly val="1"/>
    <c:dispBlanksAs val="gap"/>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percentStacked"/>
        <c:ser>
          <c:idx val="0"/>
          <c:order val="0"/>
          <c:tx>
            <c:strRef>
              <c:f>Sheet1!$B$1</c:f>
              <c:strCache>
                <c:ptCount val="1"/>
                <c:pt idx="0">
                  <c:v>Overnight</c:v>
                </c:pt>
              </c:strCache>
            </c:strRef>
          </c:tx>
          <c:dLbls>
            <c:txPr>
              <a:bodyPr/>
              <a:lstStyle/>
              <a:p>
                <a:pPr>
                  <a:defRPr sz="1700" baseline="0"/>
                </a:pPr>
                <a:endParaRPr lang="en-US"/>
              </a:p>
            </c:txPr>
            <c:showVal val="1"/>
          </c:dLbls>
          <c:cat>
            <c:strRef>
              <c:f>Sheet1!$A$2:$A$9</c:f>
              <c:strCache>
                <c:ptCount val="8"/>
                <c:pt idx="0">
                  <c:v>Retired HH</c:v>
                </c:pt>
                <c:pt idx="1">
                  <c:v>HH w/ Kids</c:v>
                </c:pt>
                <c:pt idx="2">
                  <c:v>Remainder</c:v>
                </c:pt>
                <c:pt idx="4">
                  <c:v>&lt;$25k</c:v>
                </c:pt>
                <c:pt idx="5">
                  <c:v>$25k-&lt;$50k</c:v>
                </c:pt>
                <c:pt idx="6">
                  <c:v>$50k-&lt;$75k</c:v>
                </c:pt>
                <c:pt idx="7">
                  <c:v>$75k+</c:v>
                </c:pt>
              </c:strCache>
            </c:strRef>
          </c:cat>
          <c:val>
            <c:numRef>
              <c:f>Sheet1!$B$2:$B$9</c:f>
              <c:numCache>
                <c:formatCode>0%</c:formatCode>
                <c:ptCount val="8"/>
                <c:pt idx="0">
                  <c:v>0.27</c:v>
                </c:pt>
                <c:pt idx="1">
                  <c:v>0.14000000000000001</c:v>
                </c:pt>
                <c:pt idx="2">
                  <c:v>0.18000000000000005</c:v>
                </c:pt>
                <c:pt idx="4">
                  <c:v>0.16</c:v>
                </c:pt>
                <c:pt idx="5">
                  <c:v>0.12000000000000002</c:v>
                </c:pt>
                <c:pt idx="6">
                  <c:v>0.18000000000000005</c:v>
                </c:pt>
                <c:pt idx="7">
                  <c:v>0.24000000000000005</c:v>
                </c:pt>
              </c:numCache>
            </c:numRef>
          </c:val>
        </c:ser>
        <c:ser>
          <c:idx val="1"/>
          <c:order val="1"/>
          <c:tx>
            <c:strRef>
              <c:f>Sheet1!$C$1</c:f>
              <c:strCache>
                <c:ptCount val="1"/>
                <c:pt idx="0">
                  <c:v>Day Trips</c:v>
                </c:pt>
              </c:strCache>
            </c:strRef>
          </c:tx>
          <c:dLbls>
            <c:txPr>
              <a:bodyPr/>
              <a:lstStyle/>
              <a:p>
                <a:pPr>
                  <a:defRPr sz="1700" baseline="0"/>
                </a:pPr>
                <a:endParaRPr lang="en-US"/>
              </a:p>
            </c:txPr>
            <c:showVal val="1"/>
          </c:dLbls>
          <c:cat>
            <c:strRef>
              <c:f>Sheet1!$A$2:$A$9</c:f>
              <c:strCache>
                <c:ptCount val="8"/>
                <c:pt idx="0">
                  <c:v>Retired HH</c:v>
                </c:pt>
                <c:pt idx="1">
                  <c:v>HH w/ Kids</c:v>
                </c:pt>
                <c:pt idx="2">
                  <c:v>Remainder</c:v>
                </c:pt>
                <c:pt idx="4">
                  <c:v>&lt;$25k</c:v>
                </c:pt>
                <c:pt idx="5">
                  <c:v>$25k-&lt;$50k</c:v>
                </c:pt>
                <c:pt idx="6">
                  <c:v>$50k-&lt;$75k</c:v>
                </c:pt>
                <c:pt idx="7">
                  <c:v>$75k+</c:v>
                </c:pt>
              </c:strCache>
            </c:strRef>
          </c:cat>
          <c:val>
            <c:numRef>
              <c:f>Sheet1!$C$2:$C$9</c:f>
              <c:numCache>
                <c:formatCode>0%</c:formatCode>
                <c:ptCount val="8"/>
                <c:pt idx="0">
                  <c:v>0.7300000000000002</c:v>
                </c:pt>
                <c:pt idx="1">
                  <c:v>0.86000000000000021</c:v>
                </c:pt>
                <c:pt idx="2">
                  <c:v>0.82000000000000017</c:v>
                </c:pt>
                <c:pt idx="4">
                  <c:v>0.84000000000000019</c:v>
                </c:pt>
                <c:pt idx="5">
                  <c:v>0.88</c:v>
                </c:pt>
                <c:pt idx="6">
                  <c:v>0.82000000000000017</c:v>
                </c:pt>
                <c:pt idx="7">
                  <c:v>0.76000000000000023</c:v>
                </c:pt>
              </c:numCache>
            </c:numRef>
          </c:val>
        </c:ser>
        <c:overlap val="100"/>
        <c:axId val="126681088"/>
        <c:axId val="126682624"/>
      </c:barChart>
      <c:catAx>
        <c:axId val="126681088"/>
        <c:scaling>
          <c:orientation val="minMax"/>
        </c:scaling>
        <c:axPos val="b"/>
        <c:tickLblPos val="nextTo"/>
        <c:txPr>
          <a:bodyPr/>
          <a:lstStyle/>
          <a:p>
            <a:pPr>
              <a:defRPr sz="1600" baseline="0"/>
            </a:pPr>
            <a:endParaRPr lang="en-US"/>
          </a:p>
        </c:txPr>
        <c:crossAx val="126682624"/>
        <c:crosses val="autoZero"/>
        <c:auto val="1"/>
        <c:lblAlgn val="ctr"/>
        <c:lblOffset val="100"/>
      </c:catAx>
      <c:valAx>
        <c:axId val="126682624"/>
        <c:scaling>
          <c:orientation val="minMax"/>
        </c:scaling>
        <c:axPos val="l"/>
        <c:majorGridlines/>
        <c:numFmt formatCode="0%" sourceLinked="1"/>
        <c:tickLblPos val="nextTo"/>
        <c:txPr>
          <a:bodyPr/>
          <a:lstStyle/>
          <a:p>
            <a:pPr>
              <a:defRPr sz="1700" baseline="0"/>
            </a:pPr>
            <a:endParaRPr lang="en-US"/>
          </a:p>
        </c:txPr>
        <c:crossAx val="126681088"/>
        <c:crosses val="autoZero"/>
        <c:crossBetween val="between"/>
      </c:valAx>
    </c:plotArea>
    <c:legend>
      <c:legendPos val="b"/>
    </c:legend>
    <c:plotVisOnly val="1"/>
    <c:dispBlanksAs val="gap"/>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plotArea>
      <c:layout/>
      <c:barChart>
        <c:barDir val="col"/>
        <c:grouping val="clustered"/>
        <c:ser>
          <c:idx val="0"/>
          <c:order val="0"/>
          <c:tx>
            <c:strRef>
              <c:f>Sheet1!$B$1</c:f>
              <c:strCache>
                <c:ptCount val="1"/>
                <c:pt idx="0">
                  <c:v>Avg HH Casino Visits</c:v>
                </c:pt>
              </c:strCache>
            </c:strRef>
          </c:tx>
          <c:dLbls>
            <c:txPr>
              <a:bodyPr/>
              <a:lstStyle/>
              <a:p>
                <a:pPr>
                  <a:defRPr sz="1700" baseline="0"/>
                </a:pPr>
                <a:endParaRPr lang="en-US"/>
              </a:p>
            </c:txPr>
            <c:showVal val="1"/>
          </c:dLbls>
          <c:cat>
            <c:strRef>
              <c:f>Sheet1!$A$2:$A$9</c:f>
              <c:strCache>
                <c:ptCount val="8"/>
                <c:pt idx="0">
                  <c:v>Retired HH</c:v>
                </c:pt>
                <c:pt idx="1">
                  <c:v>HH w/ Kids</c:v>
                </c:pt>
                <c:pt idx="2">
                  <c:v>Remainder</c:v>
                </c:pt>
                <c:pt idx="4">
                  <c:v>&lt;$25k</c:v>
                </c:pt>
                <c:pt idx="5">
                  <c:v>$25k-&lt;$50k</c:v>
                </c:pt>
                <c:pt idx="6">
                  <c:v>$50k-&lt;$75k</c:v>
                </c:pt>
                <c:pt idx="7">
                  <c:v>$75k+</c:v>
                </c:pt>
              </c:strCache>
            </c:strRef>
          </c:cat>
          <c:val>
            <c:numRef>
              <c:f>Sheet1!$B$2:$B$9</c:f>
              <c:numCache>
                <c:formatCode>0.00</c:formatCode>
                <c:ptCount val="8"/>
                <c:pt idx="0">
                  <c:v>10.98</c:v>
                </c:pt>
                <c:pt idx="1">
                  <c:v>7.13</c:v>
                </c:pt>
                <c:pt idx="2">
                  <c:v>8.81</c:v>
                </c:pt>
                <c:pt idx="4">
                  <c:v>6.6899999999999995</c:v>
                </c:pt>
                <c:pt idx="5">
                  <c:v>8.4700000000000006</c:v>
                </c:pt>
                <c:pt idx="6">
                  <c:v>11.79</c:v>
                </c:pt>
                <c:pt idx="7">
                  <c:v>9.08</c:v>
                </c:pt>
              </c:numCache>
            </c:numRef>
          </c:val>
        </c:ser>
        <c:axId val="126790272"/>
        <c:axId val="126796160"/>
      </c:barChart>
      <c:catAx>
        <c:axId val="126790272"/>
        <c:scaling>
          <c:orientation val="minMax"/>
        </c:scaling>
        <c:axPos val="b"/>
        <c:tickLblPos val="nextTo"/>
        <c:txPr>
          <a:bodyPr/>
          <a:lstStyle/>
          <a:p>
            <a:pPr>
              <a:defRPr sz="1600" baseline="0"/>
            </a:pPr>
            <a:endParaRPr lang="en-US"/>
          </a:p>
        </c:txPr>
        <c:crossAx val="126796160"/>
        <c:crosses val="autoZero"/>
        <c:auto val="1"/>
        <c:lblAlgn val="ctr"/>
        <c:lblOffset val="100"/>
      </c:catAx>
      <c:valAx>
        <c:axId val="126796160"/>
        <c:scaling>
          <c:orientation val="minMax"/>
        </c:scaling>
        <c:delete val="1"/>
        <c:axPos val="l"/>
        <c:majorGridlines/>
        <c:numFmt formatCode="0.00" sourceLinked="1"/>
        <c:tickLblPos val="none"/>
        <c:crossAx val="126790272"/>
        <c:crosses val="autoZero"/>
        <c:crossBetween val="between"/>
      </c:valAx>
    </c:plotArea>
    <c:legend>
      <c:legendPos val="b"/>
    </c:legend>
    <c:plotVisOnly val="1"/>
    <c:dispBlanksAs val="gap"/>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19DEA3-6CD4-4B96-BFE3-0F08459E8644}" type="datetimeFigureOut">
              <a:rPr lang="en-US" smtClean="0"/>
              <a:pPr/>
              <a:t>5/16/2015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88FF7B-F056-4C5D-9249-69746E2F1CCF}" type="slidenum">
              <a:rPr lang="en-US" smtClean="0"/>
              <a:pPr/>
              <a:t>‹#›</a:t>
            </a:fld>
            <a:endParaRPr lang="en-US"/>
          </a:p>
        </p:txBody>
      </p:sp>
    </p:spTree>
    <p:extLst>
      <p:ext uri="{BB962C8B-B14F-4D97-AF65-F5344CB8AC3E}">
        <p14:creationId xmlns="" xmlns:p14="http://schemas.microsoft.com/office/powerpoint/2010/main" val="3875140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88FF7B-F056-4C5D-9249-69746E2F1CC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study was conducted in the spring of 2014 in the four counties of South Jersey.</a:t>
            </a:r>
          </a:p>
          <a:p>
            <a:endParaRPr lang="en-US" baseline="0" dirty="0" smtClean="0"/>
          </a:p>
          <a:p>
            <a:r>
              <a:rPr lang="en-US" baseline="0" dirty="0" smtClean="0"/>
              <a:t>An address-base sample design was used for the South Jersey HTS. A total of 75,000 addresses were mailed letters of invitation to participate in the study and two reminder post cards. </a:t>
            </a:r>
          </a:p>
          <a:p>
            <a:endParaRPr lang="en-US" baseline="0" dirty="0" smtClean="0"/>
          </a:p>
          <a:p>
            <a:r>
              <a:rPr lang="en-US" baseline="0" dirty="0" smtClean="0"/>
              <a:t>In addition to the HTS, each HH completing the travel day retrieval survey was also asked to respond to a brief survey about recreational trips to the Jersey Shore.</a:t>
            </a:r>
          </a:p>
          <a:p>
            <a:endParaRPr lang="en-US" baseline="0" dirty="0" smtClean="0"/>
          </a:p>
          <a:p>
            <a:r>
              <a:rPr lang="en-US" baseline="0" dirty="0" smtClean="0"/>
              <a:t>This was a mixed mode data collection that focused on web participation while providing telephone and mail back options.</a:t>
            </a:r>
            <a:endParaRPr lang="en-US" dirty="0"/>
          </a:p>
        </p:txBody>
      </p:sp>
      <p:sp>
        <p:nvSpPr>
          <p:cNvPr id="4" name="Slide Number Placeholder 3"/>
          <p:cNvSpPr>
            <a:spLocks noGrp="1"/>
          </p:cNvSpPr>
          <p:nvPr>
            <p:ph type="sldNum" sz="quarter" idx="10"/>
          </p:nvPr>
        </p:nvSpPr>
        <p:spPr/>
        <p:txBody>
          <a:bodyPr/>
          <a:lstStyle/>
          <a:p>
            <a:fld id="{32858729-2A06-45C7-9994-53D0937B3C0B}" type="slidenum">
              <a:rPr lang="en-US" smtClean="0"/>
              <a:pPr/>
              <a:t>10</a:t>
            </a:fld>
            <a:endParaRPr lang="en-US"/>
          </a:p>
        </p:txBody>
      </p:sp>
    </p:spTree>
    <p:extLst>
      <p:ext uri="{BB962C8B-B14F-4D97-AF65-F5344CB8AC3E}">
        <p14:creationId xmlns="" xmlns:p14="http://schemas.microsoft.com/office/powerpoint/2010/main" val="2639782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the challenges faced included reaching hard-to-reach</a:t>
            </a:r>
            <a:r>
              <a:rPr lang="en-US" baseline="0" dirty="0" smtClean="0"/>
              <a:t> populations. Hispanic and Latino households accounted for 6% of the survey sample, but make up 18% of the region. The survey website was translated into Spanish, but very few households actually took the survey in Spanish.</a:t>
            </a:r>
          </a:p>
          <a:p>
            <a:endParaRPr lang="en-US" baseline="0" dirty="0" smtClean="0"/>
          </a:p>
          <a:p>
            <a:r>
              <a:rPr lang="en-US" baseline="0" dirty="0" smtClean="0"/>
              <a:t>Large households were also under-represented. Completing the travel survey is more of a burden on large households, as there are more trips to report.</a:t>
            </a:r>
          </a:p>
          <a:p>
            <a:endParaRPr lang="en-US" baseline="0" dirty="0" smtClean="0"/>
          </a:p>
          <a:p>
            <a:r>
              <a:rPr lang="en-US" baseline="0" dirty="0" smtClean="0"/>
              <a:t>Additionally, many households were hesitant to share their household income, which is used to weight the results.</a:t>
            </a:r>
            <a:endParaRPr lang="en-US" dirty="0"/>
          </a:p>
        </p:txBody>
      </p:sp>
      <p:sp>
        <p:nvSpPr>
          <p:cNvPr id="4" name="Slide Number Placeholder 3"/>
          <p:cNvSpPr>
            <a:spLocks noGrp="1"/>
          </p:cNvSpPr>
          <p:nvPr>
            <p:ph type="sldNum" sz="quarter" idx="10"/>
          </p:nvPr>
        </p:nvSpPr>
        <p:spPr/>
        <p:txBody>
          <a:bodyPr/>
          <a:lstStyle/>
          <a:p>
            <a:fld id="{32858729-2A06-45C7-9994-53D0937B3C0B}" type="slidenum">
              <a:rPr lang="en-US" smtClean="0"/>
              <a:pPr/>
              <a:t>11</a:t>
            </a:fld>
            <a:endParaRPr lang="en-US"/>
          </a:p>
        </p:txBody>
      </p:sp>
    </p:spTree>
    <p:extLst>
      <p:ext uri="{BB962C8B-B14F-4D97-AF65-F5344CB8AC3E}">
        <p14:creationId xmlns="" xmlns:p14="http://schemas.microsoft.com/office/powerpoint/2010/main" val="2002142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Picture here are the surveyed</a:t>
            </a:r>
            <a:r>
              <a:rPr lang="en-US" baseline="0" dirty="0" smtClean="0"/>
              <a:t> household. Each red dot represents a household. The survey sample was spread evenly across the four-county region.</a:t>
            </a:r>
            <a:endParaRPr lang="en-US" dirty="0"/>
          </a:p>
        </p:txBody>
      </p:sp>
      <p:sp>
        <p:nvSpPr>
          <p:cNvPr id="4" name="Slide Number Placeholder 3"/>
          <p:cNvSpPr>
            <a:spLocks noGrp="1"/>
          </p:cNvSpPr>
          <p:nvPr>
            <p:ph type="sldNum" sz="quarter" idx="10"/>
          </p:nvPr>
        </p:nvSpPr>
        <p:spPr/>
        <p:txBody>
          <a:bodyPr/>
          <a:lstStyle/>
          <a:p>
            <a:fld id="{6C88FF7B-F056-4C5D-9249-69746E2F1CC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total of 1850 households</a:t>
            </a:r>
            <a:r>
              <a:rPr lang="en-US" baseline="0" dirty="0" smtClean="0"/>
              <a:t> were surveyed, including 3907 individuals in those households. Of these, 12 thousand trips were reported. </a:t>
            </a:r>
          </a:p>
          <a:p>
            <a:endParaRPr lang="en-US" baseline="0" dirty="0" smtClean="0"/>
          </a:p>
          <a:p>
            <a:r>
              <a:rPr lang="en-US" baseline="0" dirty="0" smtClean="0"/>
              <a:t>The purpose of each trip was recorded, along with the mode of travel, and the length of the trip.</a:t>
            </a:r>
          </a:p>
          <a:p>
            <a:endParaRPr lang="en-US" baseline="0" dirty="0" smtClean="0"/>
          </a:p>
          <a:p>
            <a:r>
              <a:rPr lang="en-US" baseline="0" dirty="0" smtClean="0"/>
              <a:t>On average, each household made 6.6 trips per day. </a:t>
            </a:r>
          </a:p>
          <a:p>
            <a:endParaRPr lang="en-US" baseline="0" dirty="0" smtClean="0"/>
          </a:p>
          <a:p>
            <a:r>
              <a:rPr lang="en-US" baseline="0" dirty="0" smtClean="0"/>
              <a:t>Of those surveyed, about half were employed, and 20% were retired. Employment status is one of the main predictors of travel behavior.</a:t>
            </a:r>
            <a:endParaRPr lang="en-US" dirty="0"/>
          </a:p>
        </p:txBody>
      </p:sp>
      <p:sp>
        <p:nvSpPr>
          <p:cNvPr id="4" name="Slide Number Placeholder 3"/>
          <p:cNvSpPr>
            <a:spLocks noGrp="1"/>
          </p:cNvSpPr>
          <p:nvPr>
            <p:ph type="sldNum" sz="quarter" idx="10"/>
          </p:nvPr>
        </p:nvSpPr>
        <p:spPr/>
        <p:txBody>
          <a:bodyPr/>
          <a:lstStyle/>
          <a:p>
            <a:fld id="{6C88FF7B-F056-4C5D-9249-69746E2F1CC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results</a:t>
            </a:r>
            <a:r>
              <a:rPr lang="en-US" baseline="0" dirty="0" smtClean="0"/>
              <a:t> – 87% of trips were made by car, either as a driver or as a passenger. Transit accounted for only 2% of surveyed trips.</a:t>
            </a:r>
          </a:p>
          <a:p>
            <a:endParaRPr lang="en-US" baseline="0" dirty="0" smtClean="0"/>
          </a:p>
          <a:p>
            <a:r>
              <a:rPr lang="en-US" baseline="0" dirty="0" smtClean="0"/>
              <a:t>The majority of trips were single-occupant vehicles, with 59% of travel parties being just one person.</a:t>
            </a:r>
          </a:p>
          <a:p>
            <a:endParaRPr lang="en-US" dirty="0"/>
          </a:p>
        </p:txBody>
      </p:sp>
      <p:sp>
        <p:nvSpPr>
          <p:cNvPr id="4" name="Slide Number Placeholder 3"/>
          <p:cNvSpPr>
            <a:spLocks noGrp="1"/>
          </p:cNvSpPr>
          <p:nvPr>
            <p:ph type="sldNum" sz="quarter" idx="10"/>
          </p:nvPr>
        </p:nvSpPr>
        <p:spPr/>
        <p:txBody>
          <a:bodyPr/>
          <a:lstStyle/>
          <a:p>
            <a:fld id="{6C88FF7B-F056-4C5D-9249-69746E2F1CC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Because</a:t>
            </a:r>
            <a:r>
              <a:rPr lang="en-US" baseline="0" dirty="0" smtClean="0"/>
              <a:t> a large part of summer travel demand is recreational trips, the survey included a separate recreational travel survey as well. Each household was asked about how many trips they make to shore destinations each summer, along with their mode of travel, how many people they brought, how long they stayed, and other details.</a:t>
            </a:r>
          </a:p>
          <a:p>
            <a:endParaRPr lang="en-US" baseline="0" dirty="0" smtClean="0"/>
          </a:p>
          <a:p>
            <a:r>
              <a:rPr lang="en-US" baseline="0" dirty="0" smtClean="0"/>
              <a:t>14 hundred of the households completed the additional recreational survey.</a:t>
            </a:r>
            <a:endParaRPr lang="en-US" dirty="0"/>
          </a:p>
        </p:txBody>
      </p:sp>
      <p:sp>
        <p:nvSpPr>
          <p:cNvPr id="4" name="Slide Number Placeholder 3"/>
          <p:cNvSpPr>
            <a:spLocks noGrp="1"/>
          </p:cNvSpPr>
          <p:nvPr>
            <p:ph type="sldNum" sz="quarter" idx="10"/>
          </p:nvPr>
        </p:nvSpPr>
        <p:spPr/>
        <p:txBody>
          <a:bodyPr/>
          <a:lstStyle/>
          <a:p>
            <a:fld id="{6C88FF7B-F056-4C5D-9249-69746E2F1CC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results from the recreational survey. Pictured here are</a:t>
            </a:r>
            <a:r>
              <a:rPr lang="en-US" baseline="0" dirty="0" smtClean="0"/>
              <a:t> the number of shore visits made by each household.</a:t>
            </a:r>
            <a:endParaRPr lang="en-US" dirty="0" smtClean="0"/>
          </a:p>
          <a:p>
            <a:endParaRPr lang="en-US" dirty="0" smtClean="0"/>
          </a:p>
          <a:p>
            <a:r>
              <a:rPr lang="en-US" dirty="0" smtClean="0"/>
              <a:t>Of the 14 hundred households completing</a:t>
            </a:r>
            <a:r>
              <a:rPr lang="en-US" baseline="0" dirty="0" smtClean="0"/>
              <a:t> the recreational survey, 600 lived at the shore all year, so they don’t count. Of those not living at the shore, the average household made 9.34 trips each year. Three-quarters of SJPOT-region households make at least one shore trip each summer.</a:t>
            </a:r>
          </a:p>
          <a:p>
            <a:endParaRPr lang="en-US" dirty="0"/>
          </a:p>
        </p:txBody>
      </p:sp>
      <p:sp>
        <p:nvSpPr>
          <p:cNvPr id="4" name="Slide Number Placeholder 3"/>
          <p:cNvSpPr>
            <a:spLocks noGrp="1"/>
          </p:cNvSpPr>
          <p:nvPr>
            <p:ph type="sldNum" sz="quarter" idx="10"/>
          </p:nvPr>
        </p:nvSpPr>
        <p:spPr/>
        <p:txBody>
          <a:bodyPr/>
          <a:lstStyle/>
          <a:p>
            <a:fld id="{6C88FF7B-F056-4C5D-9249-69746E2F1CC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Pictured here are the number of day trips and overnight</a:t>
            </a:r>
            <a:r>
              <a:rPr lang="en-US" baseline="0" dirty="0" smtClean="0"/>
              <a:t> trips. Households with children are more likely to make day trips. High-income households are more likely to stay overnight.</a:t>
            </a:r>
          </a:p>
          <a:p>
            <a:endParaRPr lang="en-US" dirty="0"/>
          </a:p>
        </p:txBody>
      </p:sp>
      <p:sp>
        <p:nvSpPr>
          <p:cNvPr id="4" name="Slide Number Placeholder 3"/>
          <p:cNvSpPr>
            <a:spLocks noGrp="1"/>
          </p:cNvSpPr>
          <p:nvPr>
            <p:ph type="sldNum" sz="quarter" idx="10"/>
          </p:nvPr>
        </p:nvSpPr>
        <p:spPr/>
        <p:txBody>
          <a:bodyPr/>
          <a:lstStyle/>
          <a:p>
            <a:fld id="{6C88FF7B-F056-4C5D-9249-69746E2F1CCF}"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results from the recreational survey. Pictured here are the number of casino visits made by households.</a:t>
            </a:r>
            <a:r>
              <a:rPr lang="en-US" baseline="0" dirty="0" smtClean="0"/>
              <a:t> 43% do not visit casinos. Of those that do, they make an average of 8.73 trips each summer.</a:t>
            </a:r>
            <a:endParaRPr lang="en-US" dirty="0"/>
          </a:p>
        </p:txBody>
      </p:sp>
      <p:sp>
        <p:nvSpPr>
          <p:cNvPr id="4" name="Slide Number Placeholder 3"/>
          <p:cNvSpPr>
            <a:spLocks noGrp="1"/>
          </p:cNvSpPr>
          <p:nvPr>
            <p:ph type="sldNum" sz="quarter" idx="10"/>
          </p:nvPr>
        </p:nvSpPr>
        <p:spPr/>
        <p:txBody>
          <a:bodyPr/>
          <a:lstStyle/>
          <a:p>
            <a:fld id="{6C88FF7B-F056-4C5D-9249-69746E2F1CCF}"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Households</a:t>
            </a:r>
            <a:r>
              <a:rPr lang="en-US" baseline="0" dirty="0" smtClean="0"/>
              <a:t> with retirees visit casinos the most, while households with children and low-income households visit casinos less frequently. </a:t>
            </a:r>
          </a:p>
          <a:p>
            <a:endParaRPr lang="en-US" baseline="0" dirty="0" smtClean="0"/>
          </a:p>
          <a:p>
            <a:r>
              <a:rPr lang="en-US" baseline="0" dirty="0" smtClean="0"/>
              <a:t>Perhaps surprisingly, high-income households visit casinos less than middle-class households. </a:t>
            </a:r>
            <a:endParaRPr lang="en-US" dirty="0"/>
          </a:p>
        </p:txBody>
      </p:sp>
      <p:sp>
        <p:nvSpPr>
          <p:cNvPr id="4" name="Slide Number Placeholder 3"/>
          <p:cNvSpPr>
            <a:spLocks noGrp="1"/>
          </p:cNvSpPr>
          <p:nvPr>
            <p:ph type="sldNum" sz="quarter" idx="10"/>
          </p:nvPr>
        </p:nvSpPr>
        <p:spPr/>
        <p:txBody>
          <a:bodyPr/>
          <a:lstStyle/>
          <a:p>
            <a:fld id="{6C88FF7B-F056-4C5D-9249-69746E2F1CC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About the MPO: we do</a:t>
            </a:r>
            <a:r>
              <a:rPr lang="en-US" baseline="0" dirty="0" smtClean="0"/>
              <a:t> the federally-funded transportation projects for South Jersey. Our planning region is comprised of Atlantic, Cape May, Cumberland, and Salem counties.</a:t>
            </a:r>
          </a:p>
          <a:p>
            <a:endParaRPr lang="en-US" baseline="0" dirty="0" smtClean="0"/>
          </a:p>
          <a:p>
            <a:r>
              <a:rPr lang="en-US" baseline="0" dirty="0" smtClean="0"/>
              <a:t>Federal programs such as Surface Transportation Program, Highway Safety Improvement Program, and the Congestion Mitigation and Air Quality Improvement Program</a:t>
            </a:r>
          </a:p>
          <a:p>
            <a:endParaRPr lang="en-US" baseline="0" dirty="0" smtClean="0"/>
          </a:p>
          <a:p>
            <a:r>
              <a:rPr lang="en-US" baseline="0" dirty="0" smtClean="0"/>
              <a:t>We work closely with constituent cities and counties on developing transportation projects.</a:t>
            </a:r>
          </a:p>
          <a:p>
            <a:endParaRPr lang="en-US" baseline="0" dirty="0" smtClean="0"/>
          </a:p>
          <a:p>
            <a:r>
              <a:rPr lang="en-US" baseline="0" dirty="0" smtClean="0"/>
              <a:t>Four-county region, highly seasonal, with large seasonal variation in population (transition to next slide)</a:t>
            </a:r>
            <a:endParaRPr lang="en-US" dirty="0"/>
          </a:p>
        </p:txBody>
      </p:sp>
      <p:sp>
        <p:nvSpPr>
          <p:cNvPr id="4" name="Slide Number Placeholder 3"/>
          <p:cNvSpPr>
            <a:spLocks noGrp="1"/>
          </p:cNvSpPr>
          <p:nvPr>
            <p:ph type="sldNum" sz="quarter" idx="10"/>
          </p:nvPr>
        </p:nvSpPr>
        <p:spPr/>
        <p:txBody>
          <a:bodyPr/>
          <a:lstStyle/>
          <a:p>
            <a:fld id="{56ADFE24-E8E2-4709-ACB3-7D39FB3DD92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a:t>
            </a:r>
            <a:r>
              <a:rPr lang="en-US" baseline="0" dirty="0" smtClean="0"/>
              <a:t> to summarize s</a:t>
            </a:r>
            <a:r>
              <a:rPr lang="en-US" dirty="0" smtClean="0"/>
              <a:t>ome of the key findings provided by </a:t>
            </a:r>
            <a:r>
              <a:rPr lang="en-US" dirty="0" err="1" smtClean="0"/>
              <a:t>Westat</a:t>
            </a:r>
            <a:r>
              <a:rPr lang="en-US" dirty="0" smtClean="0"/>
              <a:t>. The SJTPO region is apparently very complicated.</a:t>
            </a:r>
          </a:p>
          <a:p>
            <a:endParaRPr lang="en-US" dirty="0" smtClean="0"/>
          </a:p>
          <a:p>
            <a:r>
              <a:rPr lang="en-US" dirty="0" smtClean="0"/>
              <a:t>The</a:t>
            </a:r>
            <a:r>
              <a:rPr lang="en-US" baseline="0" dirty="0" smtClean="0"/>
              <a:t> design of the survey was highly influenced by travel model requirements. Both the traditional travel diary and a supplementary recreational survey were needed.</a:t>
            </a:r>
          </a:p>
          <a:p>
            <a:endParaRPr lang="en-US" baseline="0" dirty="0" smtClean="0"/>
          </a:p>
          <a:p>
            <a:r>
              <a:rPr lang="en-US" baseline="0" dirty="0" smtClean="0"/>
              <a:t>The survey captured the recent increase in unemployment, and the corresponding effect on travel behavior.</a:t>
            </a:r>
          </a:p>
          <a:p>
            <a:endParaRPr lang="en-US" baseline="0" dirty="0" smtClean="0"/>
          </a:p>
          <a:p>
            <a:r>
              <a:rPr lang="en-US" baseline="0" dirty="0" smtClean="0"/>
              <a:t>Finally, the recreational survey was found to be a success, and should provide the data we need to update the shore trips in the travel model.</a:t>
            </a:r>
          </a:p>
          <a:p>
            <a:endParaRPr lang="en-US" dirty="0"/>
          </a:p>
        </p:txBody>
      </p:sp>
      <p:sp>
        <p:nvSpPr>
          <p:cNvPr id="4" name="Slide Number Placeholder 3"/>
          <p:cNvSpPr>
            <a:spLocks noGrp="1"/>
          </p:cNvSpPr>
          <p:nvPr>
            <p:ph type="sldNum" sz="quarter" idx="10"/>
          </p:nvPr>
        </p:nvSpPr>
        <p:spPr/>
        <p:txBody>
          <a:bodyPr/>
          <a:lstStyle/>
          <a:p>
            <a:fld id="{6C88FF7B-F056-4C5D-9249-69746E2F1CCF}"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survey final report is up on our website, sjtpo.org, if you’d like to see it.</a:t>
            </a:r>
            <a:endParaRPr lang="en-US" dirty="0"/>
          </a:p>
        </p:txBody>
      </p:sp>
      <p:sp>
        <p:nvSpPr>
          <p:cNvPr id="4" name="Slide Number Placeholder 3"/>
          <p:cNvSpPr>
            <a:spLocks noGrp="1"/>
          </p:cNvSpPr>
          <p:nvPr>
            <p:ph type="sldNum" sz="quarter" idx="10"/>
          </p:nvPr>
        </p:nvSpPr>
        <p:spPr/>
        <p:txBody>
          <a:bodyPr/>
          <a:lstStyle/>
          <a:p>
            <a:fld id="{56ADFE24-E8E2-4709-ACB3-7D39FB3DD92E}"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Year-round population of the entire</a:t>
            </a:r>
            <a:r>
              <a:rPr lang="en-US" baseline="0" dirty="0" smtClean="0"/>
              <a:t> region is 600,000. However, the shore counties, Atlantic and Cape May, have large seasonal populations as well.</a:t>
            </a:r>
          </a:p>
          <a:p>
            <a:endParaRPr lang="en-US" baseline="0" dirty="0" smtClean="0"/>
          </a:p>
          <a:p>
            <a:r>
              <a:rPr lang="en-US" baseline="0" dirty="0" smtClean="0"/>
              <a:t>Summer population, including visitors and residents of beach houses, can grow by 1 million.</a:t>
            </a:r>
          </a:p>
          <a:p>
            <a:endParaRPr lang="en-US" dirty="0"/>
          </a:p>
        </p:txBody>
      </p:sp>
      <p:sp>
        <p:nvSpPr>
          <p:cNvPr id="4" name="Slide Number Placeholder 3"/>
          <p:cNvSpPr>
            <a:spLocks noGrp="1"/>
          </p:cNvSpPr>
          <p:nvPr>
            <p:ph type="sldNum" sz="quarter" idx="10"/>
          </p:nvPr>
        </p:nvSpPr>
        <p:spPr/>
        <p:txBody>
          <a:bodyPr/>
          <a:lstStyle/>
          <a:p>
            <a:fld id="{56ADFE24-E8E2-4709-ACB3-7D39FB3DD92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was our motivation for conducting a new household travel survey?</a:t>
            </a:r>
          </a:p>
          <a:p>
            <a:endParaRPr lang="en-US" dirty="0" smtClean="0"/>
          </a:p>
          <a:p>
            <a:r>
              <a:rPr lang="en-US" dirty="0" smtClean="0"/>
              <a:t>All projects and</a:t>
            </a:r>
            <a:r>
              <a:rPr lang="en-US" baseline="0" dirty="0" smtClean="0"/>
              <a:t> programs, along with funding for next 10 years, goes into the TIP. Updated every two years. </a:t>
            </a:r>
          </a:p>
          <a:p>
            <a:endParaRPr lang="en-US" baseline="0" dirty="0" smtClean="0"/>
          </a:p>
          <a:p>
            <a:r>
              <a:rPr lang="en-US" baseline="0" dirty="0" smtClean="0"/>
              <a:t>Some TIP projects may add more vehicle emissions. For example, building a new road, adding capacity to a road.</a:t>
            </a:r>
          </a:p>
          <a:p>
            <a:endParaRPr lang="en-US" baseline="0" dirty="0" smtClean="0"/>
          </a:p>
          <a:p>
            <a:r>
              <a:rPr lang="en-US" baseline="0" dirty="0" smtClean="0"/>
              <a:t>The MPO must demonstrate that new emissions will not cause region to exceed emission budgets established by NJDEP. This process is called Air Quality conformity. We must show that we conform to the air quality standards.</a:t>
            </a:r>
            <a:endParaRPr lang="en-US" dirty="0"/>
          </a:p>
        </p:txBody>
      </p:sp>
      <p:sp>
        <p:nvSpPr>
          <p:cNvPr id="4" name="Slide Number Placeholder 3"/>
          <p:cNvSpPr>
            <a:spLocks noGrp="1"/>
          </p:cNvSpPr>
          <p:nvPr>
            <p:ph type="sldNum" sz="quarter" idx="10"/>
          </p:nvPr>
        </p:nvSpPr>
        <p:spPr/>
        <p:txBody>
          <a:bodyPr/>
          <a:lstStyle/>
          <a:p>
            <a:fld id="{56ADFE24-E8E2-4709-ACB3-7D39FB3DD92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process was established by the Clean Air Act amendments in 1990.</a:t>
            </a:r>
            <a:r>
              <a:rPr lang="en-US" baseline="0" dirty="0" smtClean="0"/>
              <a:t> Since then, standards for different air pollutants have been introduced. In 2008, the ozone standard was established, and the South Jersey region was found to exceed the standard.</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Because we’re non-attainment, we must demonstrate that our new transportation projects will not cause air quality to decline. To do this, we have to model regional emissions using the US EPA’s MOVES software. MOVES stands for Motor Vehicle Emission Simulator</a:t>
            </a:r>
            <a:r>
              <a:rPr lang="en-US" baseline="0" dirty="0"/>
              <a:t>.</a:t>
            </a:r>
            <a:endParaRPr lang="en-US" baseline="0" dirty="0" smtClean="0"/>
          </a:p>
        </p:txBody>
      </p:sp>
      <p:sp>
        <p:nvSpPr>
          <p:cNvPr id="4" name="Slide Number Placeholder 3"/>
          <p:cNvSpPr>
            <a:spLocks noGrp="1"/>
          </p:cNvSpPr>
          <p:nvPr>
            <p:ph type="sldNum" sz="quarter" idx="10"/>
          </p:nvPr>
        </p:nvSpPr>
        <p:spPr/>
        <p:txBody>
          <a:bodyPr/>
          <a:lstStyle/>
          <a:p>
            <a:fld id="{56ADFE24-E8E2-4709-ACB3-7D39FB3DD92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Where does the travel survey</a:t>
            </a:r>
            <a:r>
              <a:rPr lang="en-US" baseline="0" dirty="0" smtClean="0"/>
              <a:t> </a:t>
            </a:r>
            <a:r>
              <a:rPr lang="en-US" dirty="0" smtClean="0"/>
              <a:t>fit into the air quality process? Inputs for the travel demand model.</a:t>
            </a:r>
          </a:p>
          <a:p>
            <a:endParaRPr lang="en-US" dirty="0" smtClean="0"/>
          </a:p>
          <a:p>
            <a:r>
              <a:rPr lang="en-US" dirty="0" smtClean="0"/>
              <a:t>Highlighted</a:t>
            </a:r>
            <a:r>
              <a:rPr lang="en-US" baseline="0" dirty="0" smtClean="0"/>
              <a:t> here in red are the inputs to the air quality process that come from the household travel survey.</a:t>
            </a:r>
            <a:endParaRPr lang="en-US" dirty="0" smtClean="0"/>
          </a:p>
          <a:p>
            <a:endParaRPr lang="en-US" dirty="0" smtClean="0"/>
          </a:p>
          <a:p>
            <a:r>
              <a:rPr lang="en-US" dirty="0" smtClean="0"/>
              <a:t>TDM has special recreational trip module for seasonal shore trips. It’s important that a survey update seasonal</a:t>
            </a:r>
            <a:r>
              <a:rPr lang="en-US" baseline="0" dirty="0" smtClean="0"/>
              <a:t> travel inputs as well.</a:t>
            </a:r>
          </a:p>
          <a:p>
            <a:endParaRPr lang="en-US" baseline="0" dirty="0" smtClean="0"/>
          </a:p>
          <a:p>
            <a:r>
              <a:rPr lang="en-US" baseline="0" dirty="0" smtClean="0"/>
              <a:t>Additional input data comes from the Census, and the projects from our Transportation Improvement Program are also modeled. All this goes into the South Jersey Travel Demand model, which projects travel in the region through the year 2040 based on these inputs. This is then passed into the EPA’s MOVES software.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6ADFE24-E8E2-4709-ACB3-7D39FB3DD92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Because our last survey was conducted back in the year 2000, and because our travel model is to be kept up-to-date, we decided</a:t>
            </a:r>
            <a:r>
              <a:rPr lang="en-US" baseline="0" dirty="0" smtClean="0"/>
              <a:t> to conduct a new survey.</a:t>
            </a:r>
          </a:p>
          <a:p>
            <a:endParaRPr lang="en-US" baseline="0" dirty="0" smtClean="0"/>
          </a:p>
          <a:p>
            <a:r>
              <a:rPr lang="en-US" baseline="0" dirty="0" smtClean="0"/>
              <a:t>A lot has changed since 2000, and changes in travel behavior could be captured by a new survey.</a:t>
            </a:r>
          </a:p>
          <a:p>
            <a:endParaRPr lang="en-US" baseline="0" dirty="0" smtClean="0"/>
          </a:p>
          <a:p>
            <a:r>
              <a:rPr lang="en-US" baseline="0" dirty="0" smtClean="0"/>
              <a:t>We issued an RFP in July of 2013 for a survey to be conducted in spring of 2014. The new survey was scoped out to meet our travel modeling needs. (read bullet points).</a:t>
            </a:r>
            <a:endParaRPr lang="en-US" dirty="0"/>
          </a:p>
        </p:txBody>
      </p:sp>
      <p:sp>
        <p:nvSpPr>
          <p:cNvPr id="4" name="Slide Number Placeholder 3"/>
          <p:cNvSpPr>
            <a:spLocks noGrp="1"/>
          </p:cNvSpPr>
          <p:nvPr>
            <p:ph type="sldNum" sz="quarter" idx="10"/>
          </p:nvPr>
        </p:nvSpPr>
        <p:spPr/>
        <p:txBody>
          <a:bodyPr/>
          <a:lstStyle/>
          <a:p>
            <a:fld id="{6C88FF7B-F056-4C5D-9249-69746E2F1CC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received a number of excellent proposals, and selected </a:t>
            </a:r>
            <a:r>
              <a:rPr lang="en-US" dirty="0" err="1" smtClean="0"/>
              <a:t>Westat</a:t>
            </a:r>
            <a:r>
              <a:rPr lang="en-US" dirty="0" smtClean="0"/>
              <a:t> as the survey</a:t>
            </a:r>
            <a:r>
              <a:rPr lang="en-US" baseline="0" dirty="0" smtClean="0"/>
              <a:t> consultant. URS provided travel modeling technical assistance, and Texas Transportation Institute provided survey peer review.</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6ADFE24-E8E2-4709-ACB3-7D39FB3DD92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potential issue that came up early on was funding a</a:t>
            </a:r>
            <a:r>
              <a:rPr lang="en-US" baseline="0" dirty="0" smtClean="0"/>
              <a:t> survey incentive. </a:t>
            </a:r>
          </a:p>
          <a:p>
            <a:endParaRPr lang="en-US" baseline="0" dirty="0" smtClean="0"/>
          </a:p>
          <a:p>
            <a:r>
              <a:rPr lang="en-US" baseline="0" dirty="0" smtClean="0"/>
              <a:t>Survey response rates are generally very low unless some financial incentive is offered. The issue was raised as to whether or not we can use federal funding to pay households for the survey.</a:t>
            </a:r>
          </a:p>
          <a:p>
            <a:endParaRPr lang="en-US" baseline="0" dirty="0" smtClean="0"/>
          </a:p>
          <a:p>
            <a:r>
              <a:rPr lang="en-US" baseline="0" dirty="0" smtClean="0"/>
              <a:t>We did a survey of our own to find out. 19 other MPOs were contacted, 10 of whom used survey incentives, some of which used federal funding.</a:t>
            </a:r>
          </a:p>
          <a:p>
            <a:endParaRPr lang="en-US" baseline="0" dirty="0" smtClean="0"/>
          </a:p>
          <a:p>
            <a:r>
              <a:rPr lang="en-US" baseline="0" dirty="0" smtClean="0"/>
              <a:t>So there was precedent for funding survey incentives with federal planning funds.</a:t>
            </a:r>
          </a:p>
        </p:txBody>
      </p:sp>
      <p:sp>
        <p:nvSpPr>
          <p:cNvPr id="4" name="Slide Number Placeholder 3"/>
          <p:cNvSpPr>
            <a:spLocks noGrp="1"/>
          </p:cNvSpPr>
          <p:nvPr>
            <p:ph type="sldNum" sz="quarter" idx="10"/>
          </p:nvPr>
        </p:nvSpPr>
        <p:spPr/>
        <p:txBody>
          <a:bodyPr/>
          <a:lstStyle/>
          <a:p>
            <a:fld id="{6C88FF7B-F056-4C5D-9249-69746E2F1CC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E68A51-E1C8-450F-9F28-2560B62965C9}" type="datetimeFigureOut">
              <a:rPr lang="en-US" smtClean="0"/>
              <a:pPr/>
              <a:t>5/16/2015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BC8903-FDF2-4808-8835-83FB5BDE2D1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E68A51-E1C8-450F-9F28-2560B62965C9}" type="datetimeFigureOut">
              <a:rPr lang="en-US" smtClean="0"/>
              <a:pPr/>
              <a:t>5/16/2015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BC8903-FDF2-4808-8835-83FB5BDE2D1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E68A51-E1C8-450F-9F28-2560B62965C9}" type="datetimeFigureOut">
              <a:rPr lang="en-US" smtClean="0"/>
              <a:pPr/>
              <a:t>5/16/2015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BC8903-FDF2-4808-8835-83FB5BDE2D1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7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228600" y="914400"/>
            <a:ext cx="8686800" cy="571500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274637"/>
            <a:ext cx="8839200" cy="639763"/>
          </a:xfrm>
        </p:spPr>
        <p:txBody>
          <a:bodyPr>
            <a:normAutofit/>
          </a:bodyPr>
          <a:lstStyle>
            <a:lvl1pPr algn="l">
              <a:defRPr sz="4000" b="1">
                <a:solidFill>
                  <a:schemeClr val="bg1"/>
                </a:solidFill>
                <a:latin typeface="Trebuchet MS"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04800" y="990600"/>
            <a:ext cx="8534400" cy="5562600"/>
          </a:xfrm>
        </p:spPr>
        <p:txBody>
          <a:bodyPr/>
          <a:lstStyle>
            <a:lvl1pPr>
              <a:defRPr sz="2800">
                <a:solidFill>
                  <a:schemeClr val="tx1">
                    <a:lumMod val="75000"/>
                    <a:lumOff val="25000"/>
                  </a:schemeClr>
                </a:solidFill>
                <a:latin typeface="Trebuchet MS" pitchFamily="34" charset="0"/>
              </a:defRPr>
            </a:lvl1pPr>
            <a:lvl2pPr>
              <a:defRPr sz="2400">
                <a:solidFill>
                  <a:schemeClr val="tx1">
                    <a:lumMod val="75000"/>
                    <a:lumOff val="25000"/>
                  </a:schemeClr>
                </a:solidFill>
                <a:latin typeface="Trebuchet MS" pitchFamily="34" charset="0"/>
              </a:defRPr>
            </a:lvl2pPr>
            <a:lvl3pPr>
              <a:defRPr sz="2000">
                <a:solidFill>
                  <a:schemeClr val="tx1">
                    <a:lumMod val="75000"/>
                    <a:lumOff val="25000"/>
                  </a:schemeClr>
                </a:solidFill>
                <a:latin typeface="Trebuchet MS" pitchFamily="34" charset="0"/>
              </a:defRPr>
            </a:lvl3pPr>
            <a:lvl4pPr>
              <a:defRPr sz="2000">
                <a:solidFill>
                  <a:schemeClr val="tx1">
                    <a:lumMod val="75000"/>
                    <a:lumOff val="25000"/>
                  </a:schemeClr>
                </a:solidFill>
                <a:latin typeface="Trebuchet MS" pitchFamily="34" charset="0"/>
              </a:defRPr>
            </a:lvl4pPr>
            <a:lvl5pPr>
              <a:defRPr sz="2000">
                <a:solidFill>
                  <a:schemeClr val="tx1">
                    <a:lumMod val="75000"/>
                    <a:lumOff val="25000"/>
                  </a:schemeClr>
                </a:solidFill>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050" name="Picture 2" descr="H:\SJTPO\Master Documents and Graphics\SJTPO Logo\PNG (Clear Background)\Small Logo.png"/>
          <p:cNvPicPr>
            <a:picLocks noChangeAspect="1" noChangeArrowheads="1"/>
          </p:cNvPicPr>
          <p:nvPr userDrawn="1"/>
        </p:nvPicPr>
        <p:blipFill>
          <a:blip r:embed="rId2" cstate="print"/>
          <a:srcRect/>
          <a:stretch>
            <a:fillRect/>
          </a:stretch>
        </p:blipFill>
        <p:spPr bwMode="auto">
          <a:xfrm>
            <a:off x="8458202" y="6045909"/>
            <a:ext cx="377825" cy="507291"/>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E68A51-E1C8-450F-9F28-2560B62965C9}" type="datetimeFigureOut">
              <a:rPr lang="en-US" smtClean="0"/>
              <a:pPr/>
              <a:t>5/16/2015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BC8903-FDF2-4808-8835-83FB5BDE2D1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E68A51-E1C8-450F-9F28-2560B62965C9}" type="datetimeFigureOut">
              <a:rPr lang="en-US" smtClean="0"/>
              <a:pPr/>
              <a:t>5/16/2015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BC8903-FDF2-4808-8835-83FB5BDE2D1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E68A51-E1C8-450F-9F28-2560B62965C9}" type="datetimeFigureOut">
              <a:rPr lang="en-US" smtClean="0"/>
              <a:pPr/>
              <a:t>5/16/2015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BC8903-FDF2-4808-8835-83FB5BDE2D1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E68A51-E1C8-450F-9F28-2560B62965C9}" type="datetimeFigureOut">
              <a:rPr lang="en-US" smtClean="0"/>
              <a:pPr/>
              <a:t>5/16/2015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BC8903-FDF2-4808-8835-83FB5BDE2D1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E68A51-E1C8-450F-9F28-2560B62965C9}" type="datetimeFigureOut">
              <a:rPr lang="en-US" smtClean="0"/>
              <a:pPr/>
              <a:t>5/16/2015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BC8903-FDF2-4808-8835-83FB5BDE2D1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E68A51-E1C8-450F-9F28-2560B62965C9}" type="datetimeFigureOut">
              <a:rPr lang="en-US" smtClean="0"/>
              <a:pPr/>
              <a:t>5/16/2015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BC8903-FDF2-4808-8835-83FB5BDE2D1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E68A51-E1C8-450F-9F28-2560B62965C9}" type="datetimeFigureOut">
              <a:rPr lang="en-US" smtClean="0"/>
              <a:pPr/>
              <a:t>5/16/2015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BC8903-FDF2-4808-8835-83FB5BDE2D1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E68A51-E1C8-450F-9F28-2560B62965C9}" type="datetimeFigureOut">
              <a:rPr lang="en-US" smtClean="0"/>
              <a:pPr/>
              <a:t>5/16/2015</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BC8903-FDF2-4808-8835-83FB5BDE2D1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image" Target="../media/image1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huff\Desktop\Nameless City Map.jpg"/>
          <p:cNvPicPr>
            <a:picLocks noChangeAspect="1" noChangeArrowheads="1"/>
          </p:cNvPicPr>
          <p:nvPr/>
        </p:nvPicPr>
        <p:blipFill>
          <a:blip r:embed="rId3" cstate="print">
            <a:duotone>
              <a:schemeClr val="bg2">
                <a:shade val="45000"/>
                <a:satMod val="135000"/>
              </a:schemeClr>
              <a:prstClr val="white"/>
            </a:duotone>
          </a:blip>
          <a:srcRect t="2121" b="2450"/>
          <a:stretch>
            <a:fillRect/>
          </a:stretch>
        </p:blipFill>
        <p:spPr bwMode="auto">
          <a:xfrm>
            <a:off x="0" y="0"/>
            <a:ext cx="9144000" cy="6858000"/>
          </a:xfrm>
          <a:prstGeom prst="rect">
            <a:avLst/>
          </a:prstGeom>
          <a:noFill/>
        </p:spPr>
      </p:pic>
      <p:sp>
        <p:nvSpPr>
          <p:cNvPr id="9" name="Rectangle 8"/>
          <p:cNvSpPr/>
          <p:nvPr/>
        </p:nvSpPr>
        <p:spPr>
          <a:xfrm>
            <a:off x="0" y="0"/>
            <a:ext cx="9144000" cy="6858000"/>
          </a:xfrm>
          <a:prstGeom prst="rect">
            <a:avLst/>
          </a:prstGeom>
          <a:solidFill>
            <a:srgbClr val="0070C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8600" y="1524000"/>
            <a:ext cx="8686800" cy="3886200"/>
          </a:xfrm>
          <a:prstGeom prst="rect">
            <a:avLst/>
          </a:prstGeom>
          <a:solidFill>
            <a:schemeClr val="bg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ctrTitle"/>
          </p:nvPr>
        </p:nvSpPr>
        <p:spPr>
          <a:xfrm>
            <a:off x="685800" y="1828800"/>
            <a:ext cx="7772400" cy="1317625"/>
          </a:xfrm>
        </p:spPr>
        <p:txBody>
          <a:bodyPr anchor="ctr">
            <a:normAutofit fontScale="90000"/>
          </a:bodyPr>
          <a:lstStyle/>
          <a:p>
            <a:r>
              <a:rPr lang="en-US" sz="3600" dirty="0"/>
              <a:t>South Jersey as </a:t>
            </a:r>
            <a:r>
              <a:rPr lang="en-US" sz="3600" dirty="0" smtClean="0"/>
              <a:t>Captured </a:t>
            </a:r>
            <a:r>
              <a:rPr lang="en-US" sz="3600" dirty="0"/>
              <a:t>through the </a:t>
            </a:r>
            <a:r>
              <a:rPr lang="en-US" sz="3600" dirty="0" smtClean="0"/>
              <a:t>Lens </a:t>
            </a:r>
            <a:r>
              <a:rPr lang="en-US" sz="3600" dirty="0"/>
              <a:t>of SJTPO's </a:t>
            </a:r>
            <a:r>
              <a:rPr lang="en-US" sz="3600" dirty="0" smtClean="0"/>
              <a:t>Recent Household Travel Survey</a:t>
            </a:r>
            <a:endParaRPr lang="en-US" sz="3600" b="1" dirty="0">
              <a:solidFill>
                <a:schemeClr val="tx1">
                  <a:lumMod val="85000"/>
                  <a:lumOff val="15000"/>
                </a:schemeClr>
              </a:solidFill>
              <a:effectLst>
                <a:outerShdw blurRad="50800" dist="38100" dir="2700000" algn="tl" rotWithShape="0">
                  <a:prstClr val="black">
                    <a:alpha val="40000"/>
                  </a:prstClr>
                </a:outerShdw>
              </a:effectLst>
              <a:latin typeface="Trebuchet MS" pitchFamily="34" charset="0"/>
            </a:endParaRPr>
          </a:p>
        </p:txBody>
      </p:sp>
      <p:sp>
        <p:nvSpPr>
          <p:cNvPr id="7" name="Subtitle 6"/>
          <p:cNvSpPr>
            <a:spLocks noGrp="1"/>
          </p:cNvSpPr>
          <p:nvPr>
            <p:ph type="subTitle" idx="1"/>
          </p:nvPr>
        </p:nvSpPr>
        <p:spPr>
          <a:xfrm>
            <a:off x="1371600" y="3276600"/>
            <a:ext cx="6400800" cy="1752600"/>
          </a:xfrm>
        </p:spPr>
        <p:txBody>
          <a:bodyPr>
            <a:normAutofit/>
          </a:bodyPr>
          <a:lstStyle/>
          <a:p>
            <a:r>
              <a:rPr lang="en-US" sz="2800" dirty="0" smtClean="0"/>
              <a:t>15</a:t>
            </a:r>
            <a:r>
              <a:rPr lang="en-US" sz="2800" baseline="30000" dirty="0" smtClean="0"/>
              <a:t>th</a:t>
            </a:r>
            <a:r>
              <a:rPr lang="en-US" sz="2800" dirty="0" smtClean="0"/>
              <a:t> </a:t>
            </a:r>
            <a:r>
              <a:rPr lang="en-US" sz="2800" dirty="0"/>
              <a:t>TRB National Transportation Planning Applications Conference </a:t>
            </a:r>
            <a:endParaRPr lang="en-US" sz="2800" dirty="0" smtClean="0"/>
          </a:p>
          <a:p>
            <a:r>
              <a:rPr lang="en-US" sz="2800" dirty="0" smtClean="0"/>
              <a:t>Sunday, May 17</a:t>
            </a:r>
            <a:endParaRPr lang="en-US" sz="2800" dirty="0"/>
          </a:p>
        </p:txBody>
      </p:sp>
      <p:pic>
        <p:nvPicPr>
          <p:cNvPr id="2" name="Picture 2" descr="H:\SJTPO\Master Documents and Graphics\SJTPO Logo\PNG (Clear Background)\Small Logo.png"/>
          <p:cNvPicPr>
            <a:picLocks noChangeAspect="1" noChangeArrowheads="1"/>
          </p:cNvPicPr>
          <p:nvPr/>
        </p:nvPicPr>
        <p:blipFill>
          <a:blip r:embed="rId4" cstate="print"/>
          <a:srcRect/>
          <a:stretch>
            <a:fillRect/>
          </a:stretch>
        </p:blipFill>
        <p:spPr bwMode="auto">
          <a:xfrm>
            <a:off x="4032846" y="4876800"/>
            <a:ext cx="1078309" cy="1447800"/>
          </a:xfrm>
          <a:prstGeom prst="rect">
            <a:avLst/>
          </a:prstGeom>
          <a:noFill/>
          <a:effectLst>
            <a:outerShdw blurRad="50800" dist="38100" dir="2700000" algn="tl" rotWithShape="0">
              <a:prstClr val="black">
                <a:alpha val="40000"/>
              </a:prstClr>
            </a:outerShdw>
          </a:effectLst>
        </p:spPr>
      </p:pic>
      <p:sp>
        <p:nvSpPr>
          <p:cNvPr id="12" name="TextBox 11"/>
          <p:cNvSpPr txBox="1"/>
          <p:nvPr/>
        </p:nvSpPr>
        <p:spPr>
          <a:xfrm>
            <a:off x="2667000" y="6019800"/>
            <a:ext cx="3810000" cy="646331"/>
          </a:xfrm>
          <a:prstGeom prst="rect">
            <a:avLst/>
          </a:prstGeom>
          <a:noFill/>
        </p:spPr>
        <p:txBody>
          <a:bodyPr wrap="square" rtlCol="0">
            <a:spAutoFit/>
          </a:bodyPr>
          <a:lstStyle/>
          <a:p>
            <a:pPr algn="ctr"/>
            <a:r>
              <a:rPr lang="en-US" b="1" cap="all" dirty="0" smtClean="0">
                <a:solidFill>
                  <a:schemeClr val="bg1"/>
                </a:solidFill>
                <a:effectLst>
                  <a:outerShdw blurRad="50800" dist="38100" dir="2700000" algn="tl" rotWithShape="0">
                    <a:prstClr val="black">
                      <a:alpha val="40000"/>
                    </a:prstClr>
                  </a:outerShdw>
                </a:effectLst>
                <a:latin typeface="Trebuchet MS" pitchFamily="34" charset="0"/>
              </a:rPr>
              <a:t>South Jersey Transportation</a:t>
            </a:r>
          </a:p>
          <a:p>
            <a:pPr algn="ctr"/>
            <a:r>
              <a:rPr lang="en-US" b="1" cap="all" dirty="0" smtClean="0">
                <a:solidFill>
                  <a:schemeClr val="bg1"/>
                </a:solidFill>
                <a:effectLst>
                  <a:outerShdw blurRad="50800" dist="38100" dir="2700000" algn="tl" rotWithShape="0">
                    <a:prstClr val="black">
                      <a:alpha val="40000"/>
                    </a:prstClr>
                  </a:outerShdw>
                </a:effectLst>
                <a:latin typeface="Trebuchet MS" pitchFamily="34" charset="0"/>
              </a:rPr>
              <a:t>Planning Organization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Survey - Design</a:t>
            </a:r>
            <a:endParaRPr lang="en-US" dirty="0"/>
          </a:p>
        </p:txBody>
      </p:sp>
      <p:sp>
        <p:nvSpPr>
          <p:cNvPr id="3" name="Content Placeholder 2"/>
          <p:cNvSpPr>
            <a:spLocks noGrp="1"/>
          </p:cNvSpPr>
          <p:nvPr>
            <p:ph idx="1"/>
          </p:nvPr>
        </p:nvSpPr>
        <p:spPr/>
        <p:txBody>
          <a:bodyPr>
            <a:normAutofit/>
          </a:bodyPr>
          <a:lstStyle/>
          <a:p>
            <a:r>
              <a:rPr lang="en-US" dirty="0" smtClean="0"/>
              <a:t>Address-based sample frame</a:t>
            </a:r>
          </a:p>
          <a:p>
            <a:r>
              <a:rPr lang="en-US" dirty="0" smtClean="0"/>
              <a:t>Covering 4 counties of South Jersey</a:t>
            </a:r>
          </a:p>
          <a:p>
            <a:r>
              <a:rPr lang="en-US" dirty="0" smtClean="0"/>
              <a:t>Surveyed February – May 2014</a:t>
            </a:r>
          </a:p>
          <a:p>
            <a:r>
              <a:rPr lang="en-US" dirty="0" smtClean="0"/>
              <a:t>Household travel survey PLUS recreational add-on</a:t>
            </a:r>
          </a:p>
          <a:p>
            <a:r>
              <a:rPr lang="en-US" dirty="0" smtClean="0"/>
              <a:t>Mixed mode data collection</a:t>
            </a:r>
          </a:p>
          <a:p>
            <a:pPr lvl="1"/>
            <a:r>
              <a:rPr lang="en-US" dirty="0" smtClean="0"/>
              <a:t>Mail</a:t>
            </a:r>
          </a:p>
          <a:p>
            <a:pPr lvl="1"/>
            <a:r>
              <a:rPr lang="en-US" dirty="0" smtClean="0"/>
              <a:t>Web</a:t>
            </a:r>
          </a:p>
          <a:p>
            <a:pPr lvl="1"/>
            <a:r>
              <a:rPr lang="en-US" dirty="0" smtClean="0"/>
              <a:t>Telephone</a:t>
            </a:r>
          </a:p>
          <a:p>
            <a:r>
              <a:rPr lang="en-US" dirty="0"/>
              <a:t>1,850 Households surveyed</a:t>
            </a:r>
          </a:p>
          <a:p>
            <a:pPr lvl="1"/>
            <a:r>
              <a:rPr lang="en-US" dirty="0"/>
              <a:t>Mailed letters to 75,000 Households</a:t>
            </a:r>
          </a:p>
          <a:p>
            <a:pPr lvl="1"/>
            <a:r>
              <a:rPr lang="en-US" dirty="0"/>
              <a:t>Recruited 3,123 Households</a:t>
            </a:r>
          </a:p>
          <a:p>
            <a:endParaRPr lang="en-US" dirty="0"/>
          </a:p>
        </p:txBody>
      </p:sp>
      <p:pic>
        <p:nvPicPr>
          <p:cNvPr id="4098" name="Picture 2" descr="C:\Users\swain_s\AppData\Local\Microsoft\Windows\Temporary Internet Files\Content.IE5\QZF4Y7RR\envelope_012000991[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96000" y="3886200"/>
            <a:ext cx="917448" cy="633984"/>
          </a:xfrm>
          <a:prstGeom prst="rect">
            <a:avLst/>
          </a:prstGeom>
          <a:noFill/>
          <a:extLst>
            <a:ext uri="{909E8E84-426E-40DD-AFC4-6F175D3DCCD1}">
              <a14:hiddenFill xmlns="" xmlns:a14="http://schemas.microsoft.com/office/drawing/2010/main">
                <a:solidFill>
                  <a:srgbClr val="FFFFFF"/>
                </a:solidFill>
              </a14:hiddenFill>
            </a:ext>
          </a:extLst>
        </p:spPr>
      </p:pic>
      <p:pic>
        <p:nvPicPr>
          <p:cNvPr id="4099" name="Picture 3" descr="C:\Users\swain_s\AppData\Local\Microsoft\Windows\Temporary Internet Files\Content.IE5\6JAPCFJ9\antitrustlawsactpolicy6[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629400" y="4520184"/>
            <a:ext cx="1905000" cy="1428750"/>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C:\Users\swain_s\AppData\Local\Microsoft\Windows\Temporary Internet Files\Content.IE5\ZEP6S506\phone[1].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244093" y="3027027"/>
            <a:ext cx="1187196" cy="131637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12211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Survey - Challenges Faced</a:t>
            </a:r>
            <a:endParaRPr lang="en-US" dirty="0"/>
          </a:p>
        </p:txBody>
      </p:sp>
      <p:sp>
        <p:nvSpPr>
          <p:cNvPr id="3" name="Content Placeholder 2"/>
          <p:cNvSpPr>
            <a:spLocks noGrp="1"/>
          </p:cNvSpPr>
          <p:nvPr>
            <p:ph idx="1"/>
          </p:nvPr>
        </p:nvSpPr>
        <p:spPr/>
        <p:txBody>
          <a:bodyPr/>
          <a:lstStyle/>
          <a:p>
            <a:r>
              <a:rPr lang="en-US" dirty="0" smtClean="0"/>
              <a:t>Hard-to-survey populations</a:t>
            </a:r>
          </a:p>
          <a:p>
            <a:pPr lvl="1"/>
            <a:r>
              <a:rPr lang="en-US" dirty="0" smtClean="0"/>
              <a:t>Larger households</a:t>
            </a:r>
          </a:p>
          <a:p>
            <a:pPr lvl="1"/>
            <a:r>
              <a:rPr lang="en-US" dirty="0" smtClean="0"/>
              <a:t>Hispanic households</a:t>
            </a:r>
          </a:p>
          <a:p>
            <a:r>
              <a:rPr lang="en-US" dirty="0" smtClean="0"/>
              <a:t>Item non-response</a:t>
            </a:r>
          </a:p>
          <a:p>
            <a:pPr lvl="1"/>
            <a:r>
              <a:rPr lang="en-US" dirty="0" smtClean="0"/>
              <a:t>Income</a:t>
            </a:r>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9600" y="3733800"/>
            <a:ext cx="4561094" cy="2819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419600" y="1637912"/>
            <a:ext cx="4389437" cy="2349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346776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Survey - Results</a:t>
            </a:r>
            <a:endParaRPr lang="en-US" dirty="0"/>
          </a:p>
        </p:txBody>
      </p:sp>
      <p:sp>
        <p:nvSpPr>
          <p:cNvPr id="3" name="Content Placeholder 2"/>
          <p:cNvSpPr>
            <a:spLocks noGrp="1"/>
          </p:cNvSpPr>
          <p:nvPr>
            <p:ph idx="1"/>
          </p:nvPr>
        </p:nvSpPr>
        <p:spPr/>
        <p:txBody>
          <a:bodyPr/>
          <a:lstStyle/>
          <a:p>
            <a:r>
              <a:rPr lang="en-US" dirty="0" smtClean="0"/>
              <a:t>Participating households</a:t>
            </a:r>
            <a:endParaRPr lang="en-US" dirty="0"/>
          </a:p>
        </p:txBody>
      </p:sp>
      <p:pic>
        <p:nvPicPr>
          <p:cNvPr id="4" name="Picture 3" descr="K:\SJTPO_HTS\Delivery\maps\region_retrieval.png"/>
          <p:cNvPicPr/>
          <p:nvPr/>
        </p:nvPicPr>
        <p:blipFill rotWithShape="1">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l="3149" t="14999" r="1945" b="15944"/>
          <a:stretch/>
        </p:blipFill>
        <p:spPr bwMode="auto">
          <a:xfrm>
            <a:off x="1219200" y="1634532"/>
            <a:ext cx="6781800" cy="4918668"/>
          </a:xfrm>
          <a:prstGeom prst="rect">
            <a:avLst/>
          </a:prstGeom>
          <a:ln>
            <a:noFill/>
          </a:ln>
          <a:effectLst>
            <a:outerShdw blurRad="190500" algn="tl" rotWithShape="0">
              <a:srgbClr val="000000">
                <a:alpha val="70000"/>
              </a:srgbClr>
            </a:outerShdw>
          </a:effectLst>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a:ext>
          </a:extLst>
        </p:spPr>
      </p:pic>
    </p:spTree>
    <p:extLst>
      <p:ext uri="{BB962C8B-B14F-4D97-AF65-F5344CB8AC3E}">
        <p14:creationId xmlns="" xmlns:p14="http://schemas.microsoft.com/office/powerpoint/2010/main" val="609743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Survey  - Results</a:t>
            </a:r>
            <a:endParaRPr lang="en-US" dirty="0"/>
          </a:p>
        </p:txBody>
      </p:sp>
      <p:sp>
        <p:nvSpPr>
          <p:cNvPr id="7" name="Content Placeholder 6"/>
          <p:cNvSpPr>
            <a:spLocks noGrp="1"/>
          </p:cNvSpPr>
          <p:nvPr>
            <p:ph idx="1"/>
          </p:nvPr>
        </p:nvSpPr>
        <p:spPr/>
        <p:txBody>
          <a:bodyPr/>
          <a:lstStyle/>
          <a:p>
            <a:r>
              <a:rPr lang="en-US" dirty="0" smtClean="0"/>
              <a:t>1,850 Households / 3,907 Persons</a:t>
            </a:r>
          </a:p>
          <a:p>
            <a:r>
              <a:rPr lang="en-US" dirty="0" smtClean="0"/>
              <a:t>12,219 Trips</a:t>
            </a:r>
          </a:p>
          <a:p>
            <a:pPr lvl="1"/>
            <a:r>
              <a:rPr lang="en-US" dirty="0" smtClean="0"/>
              <a:t>6.6 Trips per HH </a:t>
            </a:r>
          </a:p>
          <a:p>
            <a:pPr lvl="1"/>
            <a:r>
              <a:rPr lang="en-US" dirty="0" smtClean="0"/>
              <a:t>3.13 Trips per Person</a:t>
            </a:r>
          </a:p>
        </p:txBody>
      </p:sp>
      <p:graphicFrame>
        <p:nvGraphicFramePr>
          <p:cNvPr id="8" name="Chart 7"/>
          <p:cNvGraphicFramePr/>
          <p:nvPr>
            <p:extLst>
              <p:ext uri="{D42A27DB-BD31-4B8C-83A1-F6EECF244321}">
                <p14:modId xmlns="" xmlns:p14="http://schemas.microsoft.com/office/powerpoint/2010/main" val="4100732065"/>
              </p:ext>
            </p:extLst>
          </p:nvPr>
        </p:nvGraphicFramePr>
        <p:xfrm>
          <a:off x="609600" y="3048000"/>
          <a:ext cx="7467600" cy="322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1901144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Survey  - Results</a:t>
            </a:r>
            <a:endParaRPr lang="en-US" dirty="0"/>
          </a:p>
        </p:txBody>
      </p:sp>
      <p:sp>
        <p:nvSpPr>
          <p:cNvPr id="7" name="Content Placeholder 6"/>
          <p:cNvSpPr>
            <a:spLocks noGrp="1"/>
          </p:cNvSpPr>
          <p:nvPr>
            <p:ph idx="1"/>
          </p:nvPr>
        </p:nvSpPr>
        <p:spPr/>
        <p:txBody>
          <a:bodyPr/>
          <a:lstStyle/>
          <a:p>
            <a:pPr marL="0" indent="0">
              <a:buNone/>
            </a:pPr>
            <a:endParaRPr lang="en-US" dirty="0"/>
          </a:p>
          <a:p>
            <a:pPr marL="0" indent="0">
              <a:buNone/>
            </a:pPr>
            <a:endParaRPr lang="en-US" dirty="0" smtClean="0"/>
          </a:p>
        </p:txBody>
      </p:sp>
      <p:graphicFrame>
        <p:nvGraphicFramePr>
          <p:cNvPr id="8" name="Chart 7"/>
          <p:cNvGraphicFramePr/>
          <p:nvPr>
            <p:extLst>
              <p:ext uri="{D42A27DB-BD31-4B8C-83A1-F6EECF244321}">
                <p14:modId xmlns="" xmlns:p14="http://schemas.microsoft.com/office/powerpoint/2010/main" val="711860693"/>
              </p:ext>
            </p:extLst>
          </p:nvPr>
        </p:nvGraphicFramePr>
        <p:xfrm>
          <a:off x="1905000" y="3886200"/>
          <a:ext cx="5105400" cy="2768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 xmlns:p14="http://schemas.microsoft.com/office/powerpoint/2010/main" val="2039659331"/>
              </p:ext>
            </p:extLst>
          </p:nvPr>
        </p:nvGraphicFramePr>
        <p:xfrm>
          <a:off x="228600" y="914400"/>
          <a:ext cx="8686800" cy="284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 xmlns:p14="http://schemas.microsoft.com/office/powerpoint/2010/main" val="1263300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Recreational Survey</a:t>
            </a:r>
            <a:endParaRPr lang="en-US" dirty="0"/>
          </a:p>
        </p:txBody>
      </p:sp>
      <p:sp>
        <p:nvSpPr>
          <p:cNvPr id="3" name="Content Placeholder 2"/>
          <p:cNvSpPr>
            <a:spLocks noGrp="1"/>
          </p:cNvSpPr>
          <p:nvPr>
            <p:ph idx="1"/>
          </p:nvPr>
        </p:nvSpPr>
        <p:spPr/>
        <p:txBody>
          <a:bodyPr/>
          <a:lstStyle/>
          <a:p>
            <a:r>
              <a:rPr lang="en-US" dirty="0" smtClean="0"/>
              <a:t>Purpose:  Capture details about recreational travel to shore and casinos</a:t>
            </a:r>
          </a:p>
          <a:p>
            <a:r>
              <a:rPr lang="en-US" dirty="0" smtClean="0"/>
              <a:t>Questions:</a:t>
            </a:r>
          </a:p>
          <a:p>
            <a:pPr lvl="1"/>
            <a:r>
              <a:rPr lang="en-US" dirty="0" smtClean="0"/>
              <a:t>Frequency of travel to shore and casinos</a:t>
            </a:r>
          </a:p>
          <a:p>
            <a:pPr lvl="1"/>
            <a:r>
              <a:rPr lang="en-US" dirty="0" smtClean="0"/>
              <a:t>Purpose of travel to shore and casinos</a:t>
            </a:r>
          </a:p>
          <a:p>
            <a:pPr lvl="1"/>
            <a:r>
              <a:rPr lang="en-US" dirty="0" smtClean="0"/>
              <a:t>Trip details (overnight, party size)</a:t>
            </a:r>
          </a:p>
          <a:p>
            <a:r>
              <a:rPr lang="en-US" dirty="0" smtClean="0"/>
              <a:t>Administration</a:t>
            </a:r>
          </a:p>
          <a:p>
            <a:pPr lvl="1"/>
            <a:r>
              <a:rPr lang="en-US" dirty="0" smtClean="0"/>
              <a:t>After reporting travel diary details</a:t>
            </a:r>
          </a:p>
          <a:p>
            <a:pPr lvl="1"/>
            <a:r>
              <a:rPr lang="en-US" dirty="0" smtClean="0"/>
              <a:t>Asked of those reporting by phone or web (not mail)</a:t>
            </a:r>
          </a:p>
          <a:p>
            <a:pPr lvl="1"/>
            <a:r>
              <a:rPr lang="en-US" dirty="0" smtClean="0"/>
              <a:t>1,420 of 1,850 HH completed Shore Survey </a:t>
            </a:r>
          </a:p>
          <a:p>
            <a:endParaRPr lang="en-US" dirty="0"/>
          </a:p>
        </p:txBody>
      </p:sp>
    </p:spTree>
    <p:extLst>
      <p:ext uri="{BB962C8B-B14F-4D97-AF65-F5344CB8AC3E}">
        <p14:creationId xmlns="" xmlns:p14="http://schemas.microsoft.com/office/powerpoint/2010/main" val="543933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Recreational Survey – Shore Visits</a:t>
            </a:r>
            <a:endParaRPr lang="en-US" dirty="0"/>
          </a:p>
        </p:txBody>
      </p:sp>
      <p:sp>
        <p:nvSpPr>
          <p:cNvPr id="3" name="Content Placeholder 2"/>
          <p:cNvSpPr>
            <a:spLocks noGrp="1"/>
          </p:cNvSpPr>
          <p:nvPr>
            <p:ph idx="1"/>
          </p:nvPr>
        </p:nvSpPr>
        <p:spPr/>
        <p:txBody>
          <a:bodyPr/>
          <a:lstStyle/>
          <a:p>
            <a:r>
              <a:rPr lang="en-US" dirty="0" smtClean="0"/>
              <a:t>618 of 1,420 HH live at shore year-round (43%)</a:t>
            </a:r>
          </a:p>
          <a:p>
            <a:r>
              <a:rPr lang="en-US" dirty="0" smtClean="0"/>
              <a:t>Of the 802 HH not living at the shore:</a:t>
            </a:r>
          </a:p>
          <a:p>
            <a:pPr lvl="1"/>
            <a:r>
              <a:rPr lang="en-US" dirty="0" smtClean="0"/>
              <a:t>7,492 visits to the shore / 9.34 visits per HH</a:t>
            </a:r>
          </a:p>
          <a:p>
            <a:pPr lvl="1"/>
            <a:endParaRPr lang="en-US" dirty="0" smtClean="0"/>
          </a:p>
          <a:p>
            <a:pPr lvl="1"/>
            <a:endParaRPr lang="en-US" dirty="0"/>
          </a:p>
        </p:txBody>
      </p:sp>
      <p:pic>
        <p:nvPicPr>
          <p:cNvPr id="4" name="Picture 3"/>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1493" y="2819400"/>
            <a:ext cx="7466330" cy="2877820"/>
          </a:xfrm>
          <a:prstGeom prst="rect">
            <a:avLst/>
          </a:prstGeom>
          <a:noFill/>
        </p:spPr>
      </p:pic>
    </p:spTree>
    <p:extLst>
      <p:ext uri="{BB962C8B-B14F-4D97-AF65-F5344CB8AC3E}">
        <p14:creationId xmlns="" xmlns:p14="http://schemas.microsoft.com/office/powerpoint/2010/main" val="2753545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Recreational Survey – Shore Visits</a:t>
            </a:r>
            <a:endParaRPr lang="en-US" dirty="0"/>
          </a:p>
        </p:txBody>
      </p:sp>
      <p:sp>
        <p:nvSpPr>
          <p:cNvPr id="3" name="Content Placeholder 2"/>
          <p:cNvSpPr>
            <a:spLocks noGrp="1"/>
          </p:cNvSpPr>
          <p:nvPr>
            <p:ph idx="1"/>
          </p:nvPr>
        </p:nvSpPr>
        <p:spPr/>
        <p:txBody>
          <a:bodyPr/>
          <a:lstStyle/>
          <a:p>
            <a:pPr marL="0" indent="0">
              <a:buNone/>
            </a:pPr>
            <a:r>
              <a:rPr lang="en-US" dirty="0" smtClean="0"/>
              <a:t>Overnight vs. Day Trips</a:t>
            </a:r>
          </a:p>
          <a:p>
            <a:pPr lvl="1"/>
            <a:endParaRPr lang="en-US" dirty="0"/>
          </a:p>
        </p:txBody>
      </p:sp>
      <p:graphicFrame>
        <p:nvGraphicFramePr>
          <p:cNvPr id="5" name="Chart 4"/>
          <p:cNvGraphicFramePr/>
          <p:nvPr>
            <p:extLst>
              <p:ext uri="{D42A27DB-BD31-4B8C-83A1-F6EECF244321}">
                <p14:modId xmlns="" xmlns:p14="http://schemas.microsoft.com/office/powerpoint/2010/main" val="222038151"/>
              </p:ext>
            </p:extLst>
          </p:nvPr>
        </p:nvGraphicFramePr>
        <p:xfrm>
          <a:off x="381000" y="2286000"/>
          <a:ext cx="8382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375376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Recreational Survey – Casino Visits</a:t>
            </a:r>
            <a:endParaRPr lang="en-US" dirty="0"/>
          </a:p>
        </p:txBody>
      </p:sp>
      <p:sp>
        <p:nvSpPr>
          <p:cNvPr id="3" name="Content Placeholder 2"/>
          <p:cNvSpPr>
            <a:spLocks noGrp="1"/>
          </p:cNvSpPr>
          <p:nvPr>
            <p:ph idx="1"/>
          </p:nvPr>
        </p:nvSpPr>
        <p:spPr/>
        <p:txBody>
          <a:bodyPr/>
          <a:lstStyle/>
          <a:p>
            <a:r>
              <a:rPr lang="en-US" dirty="0" smtClean="0"/>
              <a:t>668 of 1,420 HH do not visit Casinos (43%)</a:t>
            </a:r>
          </a:p>
          <a:p>
            <a:r>
              <a:rPr lang="en-US" dirty="0" smtClean="0"/>
              <a:t>Of the 752 HH visiting Casinos:</a:t>
            </a:r>
          </a:p>
          <a:p>
            <a:pPr lvl="1"/>
            <a:r>
              <a:rPr lang="en-US" dirty="0" smtClean="0"/>
              <a:t>6,565 visits to the shore / 8.73 visits per HH</a:t>
            </a:r>
          </a:p>
          <a:p>
            <a:pPr lvl="1"/>
            <a:endParaRPr lang="en-US" dirty="0" smtClean="0"/>
          </a:p>
          <a:p>
            <a:pPr lvl="1"/>
            <a:endParaRPr lang="en-US" dirty="0"/>
          </a:p>
        </p:txBody>
      </p:sp>
      <p:pic>
        <p:nvPicPr>
          <p:cNvPr id="5" name="Picture 4"/>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9600" y="3276600"/>
            <a:ext cx="7772400" cy="3099435"/>
          </a:xfrm>
          <a:prstGeom prst="rect">
            <a:avLst/>
          </a:prstGeom>
          <a:noFill/>
        </p:spPr>
      </p:pic>
    </p:spTree>
    <p:extLst>
      <p:ext uri="{BB962C8B-B14F-4D97-AF65-F5344CB8AC3E}">
        <p14:creationId xmlns="" xmlns:p14="http://schemas.microsoft.com/office/powerpoint/2010/main" val="3869835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Recreational Survey – Casino Visits</a:t>
            </a:r>
            <a:endParaRPr lang="en-US" dirty="0"/>
          </a:p>
        </p:txBody>
      </p:sp>
      <p:graphicFrame>
        <p:nvGraphicFramePr>
          <p:cNvPr id="5" name="Chart 4"/>
          <p:cNvGraphicFramePr/>
          <p:nvPr>
            <p:extLst>
              <p:ext uri="{D42A27DB-BD31-4B8C-83A1-F6EECF244321}">
                <p14:modId xmlns="" xmlns:p14="http://schemas.microsoft.com/office/powerpoint/2010/main" val="602622408"/>
              </p:ext>
            </p:extLst>
          </p:nvPr>
        </p:nvGraphicFramePr>
        <p:xfrm>
          <a:off x="381000" y="1219200"/>
          <a:ext cx="8382000" cy="4826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2629559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huff\Desktop\Nameless City Map.jpg"/>
          <p:cNvPicPr>
            <a:picLocks noChangeAspect="1" noChangeArrowheads="1"/>
          </p:cNvPicPr>
          <p:nvPr/>
        </p:nvPicPr>
        <p:blipFill>
          <a:blip r:embed="rId3" cstate="print">
            <a:duotone>
              <a:schemeClr val="bg2">
                <a:shade val="45000"/>
                <a:satMod val="135000"/>
              </a:schemeClr>
              <a:prstClr val="white"/>
            </a:duotone>
          </a:blip>
          <a:srcRect t="2121" b="2450"/>
          <a:stretch>
            <a:fillRect/>
          </a:stretch>
        </p:blipFill>
        <p:spPr bwMode="auto">
          <a:xfrm>
            <a:off x="0" y="0"/>
            <a:ext cx="9144000" cy="6858000"/>
          </a:xfrm>
          <a:prstGeom prst="rect">
            <a:avLst/>
          </a:prstGeom>
          <a:noFill/>
        </p:spPr>
      </p:pic>
      <p:sp>
        <p:nvSpPr>
          <p:cNvPr id="9" name="Rectangle 8"/>
          <p:cNvSpPr/>
          <p:nvPr/>
        </p:nvSpPr>
        <p:spPr>
          <a:xfrm>
            <a:off x="0" y="0"/>
            <a:ext cx="9144000" cy="6858000"/>
          </a:xfrm>
          <a:prstGeom prst="rect">
            <a:avLst/>
          </a:prstGeom>
          <a:solidFill>
            <a:srgbClr val="0070C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8600" y="914400"/>
            <a:ext cx="8686800" cy="5715000"/>
          </a:xfrm>
          <a:prstGeom prst="rect">
            <a:avLst/>
          </a:prstGeom>
          <a:solidFill>
            <a:schemeClr val="bg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p:nvPr>
        </p:nvSpPr>
        <p:spPr/>
        <p:txBody>
          <a:bodyPr>
            <a:normAutofit fontScale="90000"/>
          </a:bodyPr>
          <a:lstStyle/>
          <a:p>
            <a:r>
              <a:rPr lang="en-US" dirty="0" smtClean="0">
                <a:effectLst>
                  <a:outerShdw blurRad="50800" dist="38100" dir="2700000" algn="tl" rotWithShape="0">
                    <a:prstClr val="black">
                      <a:alpha val="40000"/>
                    </a:prstClr>
                  </a:outerShdw>
                </a:effectLst>
              </a:rPr>
              <a:t>Background</a:t>
            </a:r>
            <a:endParaRPr lang="en-US" dirty="0">
              <a:effectLst>
                <a:outerShdw blurRad="50800" dist="38100" dir="2700000" algn="tl" rotWithShape="0">
                  <a:prstClr val="black">
                    <a:alpha val="40000"/>
                  </a:prstClr>
                </a:outerShdw>
              </a:effectLst>
            </a:endParaRPr>
          </a:p>
        </p:txBody>
      </p:sp>
      <p:pic>
        <p:nvPicPr>
          <p:cNvPr id="8" name="Picture 7" descr="Regional Map.png"/>
          <p:cNvPicPr>
            <a:picLocks noChangeAspect="1"/>
          </p:cNvPicPr>
          <p:nvPr/>
        </p:nvPicPr>
        <p:blipFill>
          <a:blip r:embed="rId4" cstate="print"/>
          <a:stretch>
            <a:fillRect/>
          </a:stretch>
        </p:blipFill>
        <p:spPr>
          <a:xfrm>
            <a:off x="2432645" y="990600"/>
            <a:ext cx="6404625" cy="5562600"/>
          </a:xfrm>
          <a:prstGeom prst="rect">
            <a:avLst/>
          </a:prstGeom>
          <a:solidFill>
            <a:schemeClr val="bg2">
              <a:lumMod val="75000"/>
            </a:schemeClr>
          </a:solidFill>
          <a:ln w="38100">
            <a:solidFill>
              <a:schemeClr val="bg1">
                <a:lumMod val="75000"/>
              </a:schemeClr>
            </a:solidFill>
          </a:ln>
        </p:spPr>
      </p:pic>
      <p:pic>
        <p:nvPicPr>
          <p:cNvPr id="12" name="Picture 11" descr="ACExpressway Shield.png"/>
          <p:cNvPicPr>
            <a:picLocks noChangeAspect="1"/>
          </p:cNvPicPr>
          <p:nvPr/>
        </p:nvPicPr>
        <p:blipFill>
          <a:blip r:embed="rId5" cstate="print"/>
          <a:stretch>
            <a:fillRect/>
          </a:stretch>
        </p:blipFill>
        <p:spPr>
          <a:xfrm>
            <a:off x="6014045" y="2438400"/>
            <a:ext cx="304800" cy="304800"/>
          </a:xfrm>
          <a:prstGeom prst="rect">
            <a:avLst/>
          </a:prstGeom>
        </p:spPr>
      </p:pic>
      <p:pic>
        <p:nvPicPr>
          <p:cNvPr id="13" name="Picture 12" descr="GSP Shield.png"/>
          <p:cNvPicPr>
            <a:picLocks noChangeAspect="1"/>
          </p:cNvPicPr>
          <p:nvPr/>
        </p:nvPicPr>
        <p:blipFill>
          <a:blip r:embed="rId6" cstate="print"/>
          <a:stretch>
            <a:fillRect/>
          </a:stretch>
        </p:blipFill>
        <p:spPr>
          <a:xfrm>
            <a:off x="6852245" y="3886200"/>
            <a:ext cx="304800" cy="304800"/>
          </a:xfrm>
          <a:prstGeom prst="rect">
            <a:avLst/>
          </a:prstGeom>
        </p:spPr>
      </p:pic>
      <p:pic>
        <p:nvPicPr>
          <p:cNvPr id="14" name="Picture 13" descr="I-295 Interstate Shield.png"/>
          <p:cNvPicPr>
            <a:picLocks noChangeAspect="1"/>
          </p:cNvPicPr>
          <p:nvPr/>
        </p:nvPicPr>
        <p:blipFill>
          <a:blip r:embed="rId7" cstate="print"/>
          <a:stretch>
            <a:fillRect/>
          </a:stretch>
        </p:blipFill>
        <p:spPr>
          <a:xfrm>
            <a:off x="3270845" y="1447800"/>
            <a:ext cx="304800" cy="243758"/>
          </a:xfrm>
          <a:prstGeom prst="rect">
            <a:avLst/>
          </a:prstGeom>
        </p:spPr>
      </p:pic>
      <p:pic>
        <p:nvPicPr>
          <p:cNvPr id="15" name="Picture 14" descr="NJTurnpike Shield.png"/>
          <p:cNvPicPr>
            <a:picLocks noChangeAspect="1"/>
          </p:cNvPicPr>
          <p:nvPr/>
        </p:nvPicPr>
        <p:blipFill>
          <a:blip r:embed="rId8" cstate="print"/>
          <a:stretch>
            <a:fillRect/>
          </a:stretch>
        </p:blipFill>
        <p:spPr>
          <a:xfrm>
            <a:off x="3270845" y="1823656"/>
            <a:ext cx="228600" cy="233744"/>
          </a:xfrm>
          <a:prstGeom prst="rect">
            <a:avLst/>
          </a:prstGeom>
        </p:spPr>
      </p:pic>
      <p:sp>
        <p:nvSpPr>
          <p:cNvPr id="16" name="Oval 15"/>
          <p:cNvSpPr/>
          <p:nvPr/>
        </p:nvSpPr>
        <p:spPr>
          <a:xfrm>
            <a:off x="4732990" y="2924950"/>
            <a:ext cx="228600" cy="228599"/>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600" b="1" dirty="0">
              <a:solidFill>
                <a:schemeClr val="tx1"/>
              </a:solidFill>
            </a:endParaRPr>
          </a:p>
        </p:txBody>
      </p:sp>
      <p:sp>
        <p:nvSpPr>
          <p:cNvPr id="17" name="TextBox 14"/>
          <p:cNvSpPr txBox="1"/>
          <p:nvPr/>
        </p:nvSpPr>
        <p:spPr>
          <a:xfrm>
            <a:off x="4678497" y="2895600"/>
            <a:ext cx="428625" cy="276999"/>
          </a:xfrm>
          <a:prstGeom prst="rect">
            <a:avLst/>
          </a:prstGeom>
          <a:noFill/>
          <a:ln w="19050">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55</a:t>
            </a:r>
            <a:endParaRPr lang="en-US" sz="1200" dirty="0"/>
          </a:p>
        </p:txBody>
      </p:sp>
      <p:pic>
        <p:nvPicPr>
          <p:cNvPr id="18" name="Picture 17" descr="40____.png"/>
          <p:cNvPicPr>
            <a:picLocks noChangeAspect="1"/>
          </p:cNvPicPr>
          <p:nvPr/>
        </p:nvPicPr>
        <p:blipFill>
          <a:blip r:embed="rId9" cstate="print"/>
          <a:stretch>
            <a:fillRect/>
          </a:stretch>
        </p:blipFill>
        <p:spPr>
          <a:xfrm>
            <a:off x="5647389" y="2895600"/>
            <a:ext cx="285750" cy="285750"/>
          </a:xfrm>
          <a:prstGeom prst="rect">
            <a:avLst/>
          </a:prstGeom>
        </p:spPr>
      </p:pic>
      <p:sp>
        <p:nvSpPr>
          <p:cNvPr id="19" name="Oval 18"/>
          <p:cNvSpPr/>
          <p:nvPr/>
        </p:nvSpPr>
        <p:spPr>
          <a:xfrm>
            <a:off x="5397082" y="4400551"/>
            <a:ext cx="228600" cy="228599"/>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600" b="1" dirty="0">
              <a:solidFill>
                <a:schemeClr val="tx1"/>
              </a:solidFill>
            </a:endParaRPr>
          </a:p>
        </p:txBody>
      </p:sp>
      <p:sp>
        <p:nvSpPr>
          <p:cNvPr id="20" name="TextBox 21"/>
          <p:cNvSpPr txBox="1"/>
          <p:nvPr/>
        </p:nvSpPr>
        <p:spPr>
          <a:xfrm>
            <a:off x="5342589" y="4371201"/>
            <a:ext cx="428625" cy="276999"/>
          </a:xfrm>
          <a:prstGeom prst="rect">
            <a:avLst/>
          </a:prstGeom>
          <a:noFill/>
          <a:ln w="19050">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47</a:t>
            </a:r>
            <a:endParaRPr lang="en-US" sz="1200" dirty="0"/>
          </a:p>
        </p:txBody>
      </p:sp>
      <p:pic>
        <p:nvPicPr>
          <p:cNvPr id="2" name="Picture 2" descr="C:\Documents and Settings\atracy\My Documents\My Pictures\SJTPO Logo - Clear Background.png"/>
          <p:cNvPicPr>
            <a:picLocks noChangeAspect="1" noChangeArrowheads="1"/>
          </p:cNvPicPr>
          <p:nvPr/>
        </p:nvPicPr>
        <p:blipFill>
          <a:blip r:embed="rId10" cstate="print"/>
          <a:srcRect/>
          <a:stretch>
            <a:fillRect/>
          </a:stretch>
        </p:blipFill>
        <p:spPr bwMode="auto">
          <a:xfrm>
            <a:off x="457200" y="2438400"/>
            <a:ext cx="1704083" cy="2286000"/>
          </a:xfrm>
          <a:prstGeom prst="rect">
            <a:avLst/>
          </a:prstGeom>
          <a:noFill/>
        </p:spPr>
      </p:pic>
      <p:sp>
        <p:nvSpPr>
          <p:cNvPr id="21" name="TextBox 20"/>
          <p:cNvSpPr txBox="1"/>
          <p:nvPr/>
        </p:nvSpPr>
        <p:spPr>
          <a:xfrm>
            <a:off x="381000" y="4724400"/>
            <a:ext cx="1752600" cy="646331"/>
          </a:xfrm>
          <a:prstGeom prst="rect">
            <a:avLst/>
          </a:prstGeom>
          <a:noFill/>
        </p:spPr>
        <p:txBody>
          <a:bodyPr wrap="square" rtlCol="0">
            <a:spAutoFit/>
          </a:bodyPr>
          <a:lstStyle/>
          <a:p>
            <a:pPr algn="ctr"/>
            <a:r>
              <a:rPr lang="en-US" i="1" dirty="0" smtClean="0">
                <a:solidFill>
                  <a:schemeClr val="bg1">
                    <a:lumMod val="75000"/>
                  </a:schemeClr>
                </a:solidFill>
              </a:rPr>
              <a:t>“The Friendly MPO”</a:t>
            </a:r>
            <a:endParaRPr lang="en-US" i="1" dirty="0">
              <a:solidFill>
                <a:schemeClr val="bg1">
                  <a:lumMod val="75000"/>
                </a:schemeClr>
              </a:solidFill>
            </a:endParaRPr>
          </a:p>
        </p:txBody>
      </p:sp>
    </p:spTree>
    <p:extLst>
      <p:ext uri="{BB962C8B-B14F-4D97-AF65-F5344CB8AC3E}">
        <p14:creationId xmlns="" xmlns:p14="http://schemas.microsoft.com/office/powerpoint/2010/main" val="3496283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Findings</a:t>
            </a:r>
            <a:endParaRPr lang="en-US" dirty="0"/>
          </a:p>
        </p:txBody>
      </p:sp>
      <p:sp>
        <p:nvSpPr>
          <p:cNvPr id="3" name="Content Placeholder 2"/>
          <p:cNvSpPr>
            <a:spLocks noGrp="1"/>
          </p:cNvSpPr>
          <p:nvPr>
            <p:ph idx="1"/>
          </p:nvPr>
        </p:nvSpPr>
        <p:spPr/>
        <p:txBody>
          <a:bodyPr/>
          <a:lstStyle/>
          <a:p>
            <a:r>
              <a:rPr lang="en-US" dirty="0" smtClean="0"/>
              <a:t>SJTPO region is complicated!</a:t>
            </a:r>
          </a:p>
          <a:p>
            <a:r>
              <a:rPr lang="en-US" dirty="0" smtClean="0"/>
              <a:t>Modeling updates required strong survey sample size and design</a:t>
            </a:r>
          </a:p>
          <a:p>
            <a:pPr lvl="1"/>
            <a:r>
              <a:rPr lang="en-US" dirty="0" smtClean="0"/>
              <a:t>Traditional one-day diary</a:t>
            </a:r>
          </a:p>
          <a:p>
            <a:pPr lvl="1"/>
            <a:r>
              <a:rPr lang="en-US" dirty="0" smtClean="0"/>
              <a:t>Recreational survey</a:t>
            </a:r>
          </a:p>
          <a:p>
            <a:r>
              <a:rPr lang="en-US" dirty="0" smtClean="0"/>
              <a:t>Survey results captured recent increase in unemployment</a:t>
            </a:r>
          </a:p>
          <a:p>
            <a:r>
              <a:rPr lang="en-US" dirty="0" smtClean="0"/>
              <a:t>Recreational survey captured good variation in shore and casino visits;  useful for model update</a:t>
            </a:r>
          </a:p>
          <a:p>
            <a:endParaRPr lang="en-US" dirty="0" smtClean="0"/>
          </a:p>
          <a:p>
            <a:pPr lvl="1"/>
            <a:endParaRPr lang="en-US" dirty="0">
              <a:solidFill>
                <a:schemeClr val="accent1"/>
              </a:solidFill>
            </a:endParaRPr>
          </a:p>
        </p:txBody>
      </p:sp>
    </p:spTree>
    <p:extLst>
      <p:ext uri="{BB962C8B-B14F-4D97-AF65-F5344CB8AC3E}">
        <p14:creationId xmlns="" xmlns:p14="http://schemas.microsoft.com/office/powerpoint/2010/main" val="2032382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huff\Desktop\Nameless City Map.jpg"/>
          <p:cNvPicPr>
            <a:picLocks noChangeAspect="1" noChangeArrowheads="1"/>
          </p:cNvPicPr>
          <p:nvPr/>
        </p:nvPicPr>
        <p:blipFill>
          <a:blip r:embed="rId3" cstate="print">
            <a:duotone>
              <a:schemeClr val="bg2">
                <a:shade val="45000"/>
                <a:satMod val="135000"/>
              </a:schemeClr>
              <a:prstClr val="white"/>
            </a:duotone>
          </a:blip>
          <a:srcRect t="2121" b="2450"/>
          <a:stretch>
            <a:fillRect/>
          </a:stretch>
        </p:blipFill>
        <p:spPr bwMode="auto">
          <a:xfrm>
            <a:off x="0" y="0"/>
            <a:ext cx="9144000" cy="6858000"/>
          </a:xfrm>
          <a:prstGeom prst="rect">
            <a:avLst/>
          </a:prstGeom>
          <a:noFill/>
        </p:spPr>
      </p:pic>
      <p:sp>
        <p:nvSpPr>
          <p:cNvPr id="9" name="Rectangle 8"/>
          <p:cNvSpPr/>
          <p:nvPr/>
        </p:nvSpPr>
        <p:spPr>
          <a:xfrm>
            <a:off x="0" y="0"/>
            <a:ext cx="9144000" cy="6858000"/>
          </a:xfrm>
          <a:prstGeom prst="rect">
            <a:avLst/>
          </a:prstGeom>
          <a:solidFill>
            <a:srgbClr val="0070C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8600" y="914400"/>
            <a:ext cx="8686800" cy="5715000"/>
          </a:xfrm>
          <a:prstGeom prst="rect">
            <a:avLst/>
          </a:prstGeom>
          <a:solidFill>
            <a:schemeClr val="bg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p:nvPr>
        </p:nvSpPr>
        <p:spPr/>
        <p:txBody>
          <a:bodyPr>
            <a:normAutofit fontScale="90000"/>
          </a:bodyPr>
          <a:lstStyle/>
          <a:p>
            <a:r>
              <a:rPr lang="en-US" dirty="0" smtClean="0">
                <a:effectLst>
                  <a:outerShdw blurRad="50800" dist="38100" dir="2700000" algn="tl" rotWithShape="0">
                    <a:prstClr val="black">
                      <a:alpha val="40000"/>
                    </a:prstClr>
                  </a:outerShdw>
                </a:effectLst>
              </a:rPr>
              <a:t>THANK YOU!</a:t>
            </a:r>
            <a:endParaRPr lang="en-US" dirty="0">
              <a:effectLst>
                <a:outerShdw blurRad="50800" dist="38100" dir="2700000" algn="tl" rotWithShape="0">
                  <a:prstClr val="black">
                    <a:alpha val="40000"/>
                  </a:prstClr>
                </a:outerShdw>
              </a:effectLst>
            </a:endParaRPr>
          </a:p>
        </p:txBody>
      </p:sp>
      <p:sp>
        <p:nvSpPr>
          <p:cNvPr id="22" name="Content Placeholder 2"/>
          <p:cNvSpPr>
            <a:spLocks noGrp="1"/>
          </p:cNvSpPr>
          <p:nvPr>
            <p:ph idx="1"/>
          </p:nvPr>
        </p:nvSpPr>
        <p:spPr>
          <a:xfrm>
            <a:off x="304800" y="4114800"/>
            <a:ext cx="8534400" cy="2438400"/>
          </a:xfrm>
        </p:spPr>
        <p:txBody>
          <a:bodyPr>
            <a:normAutofit/>
          </a:bodyPr>
          <a:lstStyle/>
          <a:p>
            <a:r>
              <a:rPr lang="en-US" sz="2400" dirty="0" smtClean="0"/>
              <a:t>Andrew Tracy, SJTPO</a:t>
            </a:r>
          </a:p>
          <a:p>
            <a:r>
              <a:rPr lang="en-US" sz="2400" dirty="0" smtClean="0"/>
              <a:t>David Heller, SJTPO</a:t>
            </a:r>
          </a:p>
          <a:p>
            <a:r>
              <a:rPr lang="en-US" sz="2400" dirty="0" smtClean="0"/>
              <a:t>Tushar Patel, AECOM</a:t>
            </a:r>
          </a:p>
          <a:p>
            <a:r>
              <a:rPr lang="en-US" sz="2400" dirty="0" smtClean="0"/>
              <a:t>Stacey Bricka, TTI</a:t>
            </a:r>
          </a:p>
          <a:p>
            <a:r>
              <a:rPr lang="en-US" sz="2400" dirty="0" smtClean="0"/>
              <a:t>Susan Swain, Westat</a:t>
            </a:r>
            <a:endParaRPr lang="en-US" sz="1600" dirty="0" smtClean="0"/>
          </a:p>
          <a:p>
            <a:endParaRPr lang="en-US" sz="2400" dirty="0"/>
          </a:p>
        </p:txBody>
      </p:sp>
      <p:pic>
        <p:nvPicPr>
          <p:cNvPr id="23" name="Picture 22" descr="SouthJersey-LogoHighRes.png"/>
          <p:cNvPicPr>
            <a:picLocks noChangeAspect="1"/>
          </p:cNvPicPr>
          <p:nvPr/>
        </p:nvPicPr>
        <p:blipFill>
          <a:blip r:embed="rId4" cstate="print"/>
          <a:stretch>
            <a:fillRect/>
          </a:stretch>
        </p:blipFill>
        <p:spPr>
          <a:xfrm>
            <a:off x="1219200" y="1066800"/>
            <a:ext cx="6472196" cy="2743200"/>
          </a:xfrm>
          <a:prstGeom prst="rect">
            <a:avLst/>
          </a:prstGeom>
        </p:spPr>
      </p:pic>
      <p:sp>
        <p:nvSpPr>
          <p:cNvPr id="11" name="Explosion 1 10"/>
          <p:cNvSpPr/>
          <p:nvPr/>
        </p:nvSpPr>
        <p:spPr>
          <a:xfrm>
            <a:off x="4953000" y="3733800"/>
            <a:ext cx="3048000" cy="274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Explosion 1 11"/>
          <p:cNvSpPr/>
          <p:nvPr/>
        </p:nvSpPr>
        <p:spPr>
          <a:xfrm>
            <a:off x="5105400" y="3886200"/>
            <a:ext cx="2743200" cy="2438400"/>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638800" y="4572000"/>
            <a:ext cx="1600200" cy="830997"/>
          </a:xfrm>
          <a:prstGeom prst="rect">
            <a:avLst/>
          </a:prstGeom>
          <a:noFill/>
        </p:spPr>
        <p:txBody>
          <a:bodyPr wrap="square" rtlCol="0">
            <a:spAutoFit/>
          </a:bodyPr>
          <a:lstStyle/>
          <a:p>
            <a:pPr algn="ctr"/>
            <a:r>
              <a:rPr lang="en-US" sz="2400" dirty="0" smtClean="0"/>
              <a:t>Visit us at:</a:t>
            </a:r>
          </a:p>
          <a:p>
            <a:pPr algn="ctr"/>
            <a:r>
              <a:rPr lang="en-US" sz="2400" b="1" u="sng" dirty="0" smtClean="0">
                <a:solidFill>
                  <a:schemeClr val="accent1"/>
                </a:solidFill>
              </a:rPr>
              <a:t>sjtpo.org</a:t>
            </a:r>
            <a:endParaRPr lang="en-US" sz="2400" b="1" u="sng" dirty="0">
              <a:solidFill>
                <a:schemeClr val="accent1"/>
              </a:solidFill>
            </a:endParaRPr>
          </a:p>
        </p:txBody>
      </p:sp>
    </p:spTree>
    <p:extLst>
      <p:ext uri="{BB962C8B-B14F-4D97-AF65-F5344CB8AC3E}">
        <p14:creationId xmlns="" xmlns:p14="http://schemas.microsoft.com/office/powerpoint/2010/main" val="26425988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huff\Desktop\Nameless City Map.jpg"/>
          <p:cNvPicPr>
            <a:picLocks noChangeAspect="1" noChangeArrowheads="1"/>
          </p:cNvPicPr>
          <p:nvPr/>
        </p:nvPicPr>
        <p:blipFill>
          <a:blip r:embed="rId3" cstate="print">
            <a:duotone>
              <a:schemeClr val="bg2">
                <a:shade val="45000"/>
                <a:satMod val="135000"/>
              </a:schemeClr>
              <a:prstClr val="white"/>
            </a:duotone>
          </a:blip>
          <a:srcRect t="2121" b="2450"/>
          <a:stretch>
            <a:fillRect/>
          </a:stretch>
        </p:blipFill>
        <p:spPr bwMode="auto">
          <a:xfrm>
            <a:off x="0" y="0"/>
            <a:ext cx="9144000" cy="6858000"/>
          </a:xfrm>
          <a:prstGeom prst="rect">
            <a:avLst/>
          </a:prstGeom>
          <a:noFill/>
        </p:spPr>
      </p:pic>
      <p:sp>
        <p:nvSpPr>
          <p:cNvPr id="9" name="Rectangle 8"/>
          <p:cNvSpPr/>
          <p:nvPr/>
        </p:nvSpPr>
        <p:spPr>
          <a:xfrm>
            <a:off x="0" y="0"/>
            <a:ext cx="9144000" cy="6858000"/>
          </a:xfrm>
          <a:prstGeom prst="rect">
            <a:avLst/>
          </a:prstGeom>
          <a:solidFill>
            <a:srgbClr val="0070C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8600" y="914400"/>
            <a:ext cx="8686800" cy="5715000"/>
          </a:xfrm>
          <a:prstGeom prst="rect">
            <a:avLst/>
          </a:prstGeom>
          <a:solidFill>
            <a:schemeClr val="bg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p:nvPr>
        </p:nvSpPr>
        <p:spPr/>
        <p:txBody>
          <a:bodyPr>
            <a:normAutofit fontScale="90000"/>
          </a:bodyPr>
          <a:lstStyle/>
          <a:p>
            <a:r>
              <a:rPr lang="en-US" dirty="0" smtClean="0">
                <a:effectLst>
                  <a:outerShdw blurRad="50800" dist="38100" dir="2700000" algn="tl" rotWithShape="0">
                    <a:prstClr val="black">
                      <a:alpha val="40000"/>
                    </a:prstClr>
                  </a:outerShdw>
                </a:effectLst>
              </a:rPr>
              <a:t>Background</a:t>
            </a:r>
            <a:endParaRPr lang="en-US" dirty="0">
              <a:effectLst>
                <a:outerShdw blurRad="50800" dist="38100" dir="2700000" algn="tl" rotWithShape="0">
                  <a:prstClr val="black">
                    <a:alpha val="40000"/>
                  </a:prstClr>
                </a:outerShdw>
              </a:effectLst>
            </a:endParaRPr>
          </a:p>
        </p:txBody>
      </p:sp>
      <p:pic>
        <p:nvPicPr>
          <p:cNvPr id="7" name="Picture 2" descr="H:\SJTPO\Master Documents and Graphics\SJTPO Logo\PNG (Clear Background)\Small Logo.png"/>
          <p:cNvPicPr>
            <a:picLocks noChangeAspect="1" noChangeArrowheads="1"/>
          </p:cNvPicPr>
          <p:nvPr/>
        </p:nvPicPr>
        <p:blipFill>
          <a:blip r:embed="rId4" cstate="print"/>
          <a:srcRect/>
          <a:stretch>
            <a:fillRect/>
          </a:stretch>
        </p:blipFill>
        <p:spPr bwMode="auto">
          <a:xfrm>
            <a:off x="8458200" y="6019800"/>
            <a:ext cx="386755" cy="519280"/>
          </a:xfrm>
          <a:prstGeom prst="rect">
            <a:avLst/>
          </a:prstGeom>
          <a:noFill/>
          <a:effectLst/>
        </p:spPr>
      </p:pic>
      <p:sp>
        <p:nvSpPr>
          <p:cNvPr id="22" name="TextBox 21"/>
          <p:cNvSpPr txBox="1"/>
          <p:nvPr/>
        </p:nvSpPr>
        <p:spPr>
          <a:xfrm>
            <a:off x="914400" y="1295400"/>
            <a:ext cx="7010400" cy="584775"/>
          </a:xfrm>
          <a:prstGeom prst="rect">
            <a:avLst/>
          </a:prstGeom>
          <a:noFill/>
        </p:spPr>
        <p:txBody>
          <a:bodyPr wrap="square" rtlCol="0">
            <a:spAutoFit/>
          </a:bodyPr>
          <a:lstStyle/>
          <a:p>
            <a:pPr algn="ctr"/>
            <a:r>
              <a:rPr lang="en-US" sz="3200" b="1" dirty="0" smtClean="0"/>
              <a:t>Atlantic and Cape May Counties:</a:t>
            </a:r>
          </a:p>
        </p:txBody>
      </p:sp>
      <p:sp>
        <p:nvSpPr>
          <p:cNvPr id="23" name="Rectangle 22"/>
          <p:cNvSpPr/>
          <p:nvPr/>
        </p:nvSpPr>
        <p:spPr>
          <a:xfrm>
            <a:off x="2057400" y="5181600"/>
            <a:ext cx="838200" cy="83820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1219200" y="6019800"/>
            <a:ext cx="6248400" cy="0"/>
          </a:xfrm>
          <a:prstGeom prst="lin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5" name="Straight Connector 24"/>
          <p:cNvCxnSpPr/>
          <p:nvPr/>
        </p:nvCxnSpPr>
        <p:spPr>
          <a:xfrm flipV="1">
            <a:off x="1219200" y="2819400"/>
            <a:ext cx="0" cy="3200400"/>
          </a:xfrm>
          <a:prstGeom prst="lin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26" name="Rectangle 25"/>
          <p:cNvSpPr/>
          <p:nvPr/>
        </p:nvSpPr>
        <p:spPr>
          <a:xfrm>
            <a:off x="4038600" y="3581400"/>
            <a:ext cx="838200" cy="24384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219200" y="4648200"/>
            <a:ext cx="2590800" cy="523220"/>
          </a:xfrm>
          <a:prstGeom prst="rect">
            <a:avLst/>
          </a:prstGeom>
          <a:noFill/>
        </p:spPr>
        <p:txBody>
          <a:bodyPr wrap="square" rtlCol="0">
            <a:spAutoFit/>
          </a:bodyPr>
          <a:lstStyle/>
          <a:p>
            <a:pPr algn="ctr"/>
            <a:r>
              <a:rPr lang="en-US" sz="28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372,000</a:t>
            </a:r>
          </a:p>
        </p:txBody>
      </p:sp>
      <p:graphicFrame>
        <p:nvGraphicFramePr>
          <p:cNvPr id="28" name="Table 27"/>
          <p:cNvGraphicFramePr>
            <a:graphicFrameLocks noGrp="1"/>
          </p:cNvGraphicFramePr>
          <p:nvPr/>
        </p:nvGraphicFramePr>
        <p:xfrm>
          <a:off x="1524000" y="1905000"/>
          <a:ext cx="6019800" cy="990600"/>
        </p:xfrm>
        <a:graphic>
          <a:graphicData uri="http://schemas.openxmlformats.org/drawingml/2006/table">
            <a:tbl>
              <a:tblPr firstRow="1" bandRow="1">
                <a:tableStyleId>{2D5ABB26-0587-4C30-8999-92F81FD0307C}</a:tableStyleId>
              </a:tblPr>
              <a:tblGrid>
                <a:gridCol w="2006600"/>
                <a:gridCol w="2006600"/>
                <a:gridCol w="2006600"/>
              </a:tblGrid>
              <a:tr h="990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Year-round population</a:t>
                      </a:r>
                      <a:endParaRPr lang="en-US" sz="2800" dirty="0"/>
                    </a:p>
                  </a:txBody>
                  <a:tcPr/>
                </a:tc>
                <a:tc>
                  <a:txBody>
                    <a:bodyPr/>
                    <a:lstStyle/>
                    <a:p>
                      <a:pPr algn="ctr"/>
                      <a:r>
                        <a:rPr lang="en-US" sz="2800" dirty="0" smtClean="0"/>
                        <a:t>Summer weekday</a:t>
                      </a:r>
                      <a:endParaRPr lang="en-US" sz="2800" dirty="0"/>
                    </a:p>
                  </a:txBody>
                  <a:tcPr/>
                </a:tc>
                <a:tc>
                  <a:txBody>
                    <a:bodyPr/>
                    <a:lstStyle/>
                    <a:p>
                      <a:pPr algn="ctr"/>
                      <a:r>
                        <a:rPr lang="en-US" sz="2800" dirty="0" smtClean="0"/>
                        <a:t>Summer weekend</a:t>
                      </a:r>
                      <a:endParaRPr lang="en-US" sz="2800" dirty="0"/>
                    </a:p>
                  </a:txBody>
                  <a:tcPr/>
                </a:tc>
              </a:tr>
            </a:tbl>
          </a:graphicData>
        </a:graphic>
      </p:graphicFrame>
      <p:sp>
        <p:nvSpPr>
          <p:cNvPr id="29" name="Rectangle 28"/>
          <p:cNvSpPr/>
          <p:nvPr/>
        </p:nvSpPr>
        <p:spPr>
          <a:xfrm>
            <a:off x="6096000" y="2895600"/>
            <a:ext cx="838200" cy="31242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flipH="1">
            <a:off x="1219200" y="5791200"/>
            <a:ext cx="152400" cy="0"/>
          </a:xfrm>
          <a:prstGeom prst="lin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1" name="Straight Connector 30"/>
          <p:cNvCxnSpPr/>
          <p:nvPr/>
        </p:nvCxnSpPr>
        <p:spPr>
          <a:xfrm flipH="1">
            <a:off x="1219200" y="5562600"/>
            <a:ext cx="152400" cy="0"/>
          </a:xfrm>
          <a:prstGeom prst="lin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Connector 31"/>
          <p:cNvCxnSpPr/>
          <p:nvPr/>
        </p:nvCxnSpPr>
        <p:spPr>
          <a:xfrm flipH="1">
            <a:off x="1219200" y="5334000"/>
            <a:ext cx="152400" cy="0"/>
          </a:xfrm>
          <a:prstGeom prst="lin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3" name="Straight Connector 32"/>
          <p:cNvCxnSpPr/>
          <p:nvPr/>
        </p:nvCxnSpPr>
        <p:spPr>
          <a:xfrm flipH="1">
            <a:off x="1219200" y="5105400"/>
            <a:ext cx="152400" cy="0"/>
          </a:xfrm>
          <a:prstGeom prst="lin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Connector 33"/>
          <p:cNvCxnSpPr/>
          <p:nvPr/>
        </p:nvCxnSpPr>
        <p:spPr>
          <a:xfrm flipH="1">
            <a:off x="1219200" y="4876800"/>
            <a:ext cx="152400" cy="0"/>
          </a:xfrm>
          <a:prstGeom prst="lin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34"/>
          <p:cNvCxnSpPr/>
          <p:nvPr/>
        </p:nvCxnSpPr>
        <p:spPr>
          <a:xfrm flipH="1">
            <a:off x="1219200" y="4648200"/>
            <a:ext cx="152400" cy="0"/>
          </a:xfrm>
          <a:prstGeom prst="lin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36" name="TextBox 35"/>
          <p:cNvSpPr txBox="1"/>
          <p:nvPr/>
        </p:nvSpPr>
        <p:spPr>
          <a:xfrm>
            <a:off x="3200400" y="3962400"/>
            <a:ext cx="2590800" cy="523220"/>
          </a:xfrm>
          <a:prstGeom prst="rect">
            <a:avLst/>
          </a:prstGeom>
          <a:noFill/>
        </p:spPr>
        <p:txBody>
          <a:bodyPr wrap="square" rtlCol="0">
            <a:spAutoFit/>
          </a:bodyPr>
          <a:lstStyle/>
          <a:p>
            <a:pPr algn="ctr"/>
            <a:r>
              <a:rPr lang="en-US" sz="28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1,079,000</a:t>
            </a:r>
          </a:p>
        </p:txBody>
      </p:sp>
      <p:sp>
        <p:nvSpPr>
          <p:cNvPr id="37" name="TextBox 36"/>
          <p:cNvSpPr txBox="1"/>
          <p:nvPr/>
        </p:nvSpPr>
        <p:spPr>
          <a:xfrm>
            <a:off x="5334000" y="3276600"/>
            <a:ext cx="2438400" cy="523220"/>
          </a:xfrm>
          <a:prstGeom prst="rect">
            <a:avLst/>
          </a:prstGeom>
          <a:noFill/>
        </p:spPr>
        <p:txBody>
          <a:bodyPr wrap="square" rtlCol="0">
            <a:spAutoFit/>
          </a:bodyPr>
          <a:lstStyle/>
          <a:p>
            <a:pPr algn="ctr"/>
            <a:r>
              <a:rPr lang="en-US" sz="28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1,440,000</a:t>
            </a:r>
          </a:p>
        </p:txBody>
      </p:sp>
      <p:cxnSp>
        <p:nvCxnSpPr>
          <p:cNvPr id="38" name="Straight Connector 37"/>
          <p:cNvCxnSpPr/>
          <p:nvPr/>
        </p:nvCxnSpPr>
        <p:spPr>
          <a:xfrm flipH="1">
            <a:off x="1219200" y="4419600"/>
            <a:ext cx="152400" cy="0"/>
          </a:xfrm>
          <a:prstGeom prst="lin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9" name="Straight Connector 38"/>
          <p:cNvCxnSpPr/>
          <p:nvPr/>
        </p:nvCxnSpPr>
        <p:spPr>
          <a:xfrm flipH="1">
            <a:off x="1219200" y="4191000"/>
            <a:ext cx="152400" cy="0"/>
          </a:xfrm>
          <a:prstGeom prst="lin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39"/>
          <p:cNvCxnSpPr/>
          <p:nvPr/>
        </p:nvCxnSpPr>
        <p:spPr>
          <a:xfrm flipH="1">
            <a:off x="1219200" y="3962400"/>
            <a:ext cx="152400" cy="0"/>
          </a:xfrm>
          <a:prstGeom prst="lin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40"/>
          <p:cNvCxnSpPr/>
          <p:nvPr/>
        </p:nvCxnSpPr>
        <p:spPr>
          <a:xfrm flipH="1">
            <a:off x="1219200" y="3733800"/>
            <a:ext cx="152400" cy="0"/>
          </a:xfrm>
          <a:prstGeom prst="lin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41"/>
          <p:cNvCxnSpPr/>
          <p:nvPr/>
        </p:nvCxnSpPr>
        <p:spPr>
          <a:xfrm flipH="1">
            <a:off x="1219200" y="3505200"/>
            <a:ext cx="152400" cy="0"/>
          </a:xfrm>
          <a:prstGeom prst="lin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3" name="Straight Connector 42"/>
          <p:cNvCxnSpPr/>
          <p:nvPr/>
        </p:nvCxnSpPr>
        <p:spPr>
          <a:xfrm flipH="1">
            <a:off x="1219200" y="3276600"/>
            <a:ext cx="152400" cy="0"/>
          </a:xfrm>
          <a:prstGeom prst="lin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4" name="Straight Connector 43"/>
          <p:cNvCxnSpPr/>
          <p:nvPr/>
        </p:nvCxnSpPr>
        <p:spPr>
          <a:xfrm flipH="1">
            <a:off x="1219200" y="3048000"/>
            <a:ext cx="152400" cy="0"/>
          </a:xfrm>
          <a:prstGeom prst="lin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44"/>
          <p:cNvCxnSpPr/>
          <p:nvPr/>
        </p:nvCxnSpPr>
        <p:spPr>
          <a:xfrm flipH="1">
            <a:off x="1219200" y="2819400"/>
            <a:ext cx="152400" cy="0"/>
          </a:xfrm>
          <a:prstGeom prst="lin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46" name="TextBox 45"/>
          <p:cNvSpPr txBox="1"/>
          <p:nvPr/>
        </p:nvSpPr>
        <p:spPr>
          <a:xfrm>
            <a:off x="3886200" y="6397823"/>
            <a:ext cx="4724400" cy="307777"/>
          </a:xfrm>
          <a:prstGeom prst="rect">
            <a:avLst/>
          </a:prstGeom>
          <a:noFill/>
        </p:spPr>
        <p:txBody>
          <a:bodyPr wrap="square" rtlCol="0">
            <a:spAutoFit/>
          </a:bodyPr>
          <a:lstStyle/>
          <a:p>
            <a:r>
              <a:rPr lang="en-US" sz="1400" dirty="0" smtClean="0"/>
              <a:t>Source: </a:t>
            </a:r>
            <a:r>
              <a:rPr lang="en-US" sz="1400" i="1" dirty="0" smtClean="0"/>
              <a:t>SJTPO Demographic Forecast Report, </a:t>
            </a:r>
            <a:r>
              <a:rPr lang="en-US" sz="1400" dirty="0" smtClean="0"/>
              <a:t>November 2011</a:t>
            </a:r>
            <a:endParaRPr lang="en-US" sz="1400" dirty="0"/>
          </a:p>
        </p:txBody>
      </p:sp>
    </p:spTree>
    <p:extLst>
      <p:ext uri="{BB962C8B-B14F-4D97-AF65-F5344CB8AC3E}">
        <p14:creationId xmlns="" xmlns:p14="http://schemas.microsoft.com/office/powerpoint/2010/main" val="2284910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huff\Desktop\Nameless City Map.jpg"/>
          <p:cNvPicPr>
            <a:picLocks noChangeAspect="1" noChangeArrowheads="1"/>
          </p:cNvPicPr>
          <p:nvPr/>
        </p:nvPicPr>
        <p:blipFill>
          <a:blip r:embed="rId3" cstate="print">
            <a:duotone>
              <a:schemeClr val="bg2">
                <a:shade val="45000"/>
                <a:satMod val="135000"/>
              </a:schemeClr>
              <a:prstClr val="white"/>
            </a:duotone>
          </a:blip>
          <a:srcRect t="2121" b="2450"/>
          <a:stretch>
            <a:fillRect/>
          </a:stretch>
        </p:blipFill>
        <p:spPr bwMode="auto">
          <a:xfrm>
            <a:off x="0" y="0"/>
            <a:ext cx="9144000" cy="6858000"/>
          </a:xfrm>
          <a:prstGeom prst="rect">
            <a:avLst/>
          </a:prstGeom>
          <a:noFill/>
        </p:spPr>
      </p:pic>
      <p:sp>
        <p:nvSpPr>
          <p:cNvPr id="9" name="Rectangle 8"/>
          <p:cNvSpPr/>
          <p:nvPr/>
        </p:nvSpPr>
        <p:spPr>
          <a:xfrm>
            <a:off x="0" y="0"/>
            <a:ext cx="9144000" cy="6858000"/>
          </a:xfrm>
          <a:prstGeom prst="rect">
            <a:avLst/>
          </a:prstGeom>
          <a:solidFill>
            <a:srgbClr val="0070C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8600" y="914400"/>
            <a:ext cx="8686800" cy="5715000"/>
          </a:xfrm>
          <a:prstGeom prst="rect">
            <a:avLst/>
          </a:prstGeom>
          <a:solidFill>
            <a:schemeClr val="bg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p:nvPr>
        </p:nvSpPr>
        <p:spPr/>
        <p:txBody>
          <a:bodyPr>
            <a:normAutofit fontScale="90000"/>
          </a:bodyPr>
          <a:lstStyle/>
          <a:p>
            <a:r>
              <a:rPr lang="en-US" dirty="0" smtClean="0">
                <a:effectLst>
                  <a:outerShdw blurRad="50800" dist="38100" dir="2700000" algn="tl" rotWithShape="0">
                    <a:prstClr val="black">
                      <a:alpha val="40000"/>
                    </a:prstClr>
                  </a:outerShdw>
                </a:effectLst>
              </a:rPr>
              <a:t>Background</a:t>
            </a:r>
            <a:endParaRPr lang="en-US" dirty="0">
              <a:effectLst>
                <a:outerShdw blurRad="50800" dist="38100" dir="2700000" algn="tl" rotWithShape="0">
                  <a:prstClr val="black">
                    <a:alpha val="40000"/>
                  </a:prstClr>
                </a:outerShdw>
              </a:effectLst>
            </a:endParaRPr>
          </a:p>
        </p:txBody>
      </p:sp>
      <p:pic>
        <p:nvPicPr>
          <p:cNvPr id="7" name="Picture 2" descr="H:\SJTPO\Master Documents and Graphics\SJTPO Logo\PNG (Clear Background)\Small Logo.png"/>
          <p:cNvPicPr>
            <a:picLocks noChangeAspect="1" noChangeArrowheads="1"/>
          </p:cNvPicPr>
          <p:nvPr/>
        </p:nvPicPr>
        <p:blipFill>
          <a:blip r:embed="rId4" cstate="print"/>
          <a:srcRect/>
          <a:stretch>
            <a:fillRect/>
          </a:stretch>
        </p:blipFill>
        <p:spPr bwMode="auto">
          <a:xfrm>
            <a:off x="8458200" y="6019800"/>
            <a:ext cx="386755" cy="519280"/>
          </a:xfrm>
          <a:prstGeom prst="rect">
            <a:avLst/>
          </a:prstGeom>
          <a:noFill/>
          <a:effectLst/>
        </p:spPr>
      </p:pic>
      <p:pic>
        <p:nvPicPr>
          <p:cNvPr id="11" name="Content Placeholder 10" descr="TIP cover.PNG"/>
          <p:cNvPicPr>
            <a:picLocks noGrp="1" noChangeAspect="1"/>
          </p:cNvPicPr>
          <p:nvPr>
            <p:ph idx="1"/>
          </p:nvPr>
        </p:nvPicPr>
        <p:blipFill>
          <a:blip r:embed="rId5" cstate="print"/>
          <a:stretch>
            <a:fillRect/>
          </a:stretch>
        </p:blipFill>
        <p:spPr>
          <a:xfrm>
            <a:off x="381000" y="1143000"/>
            <a:ext cx="4038600" cy="5221840"/>
          </a:xfrm>
        </p:spPr>
      </p:pic>
      <p:sp>
        <p:nvSpPr>
          <p:cNvPr id="13" name="Content Placeholder 2"/>
          <p:cNvSpPr txBox="1">
            <a:spLocks/>
          </p:cNvSpPr>
          <p:nvPr/>
        </p:nvSpPr>
        <p:spPr>
          <a:xfrm>
            <a:off x="4572000" y="1295400"/>
            <a:ext cx="3962400" cy="4876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smtClean="0">
                <a:solidFill>
                  <a:schemeClr val="tx1">
                    <a:lumMod val="75000"/>
                    <a:lumOff val="25000"/>
                  </a:schemeClr>
                </a:solidFill>
                <a:latin typeface="Trebuchet MS" pitchFamily="34" charset="0"/>
              </a:rPr>
              <a:t>TIP developed in collaboration with subregions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000" dirty="0" smtClean="0">
              <a:solidFill>
                <a:schemeClr val="tx1">
                  <a:lumMod val="75000"/>
                  <a:lumOff val="25000"/>
                </a:schemeClr>
              </a:solidFill>
              <a:latin typeface="Trebuchet MS"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smtClean="0">
                <a:solidFill>
                  <a:schemeClr val="tx1">
                    <a:lumMod val="75000"/>
                    <a:lumOff val="25000"/>
                  </a:schemeClr>
                </a:solidFill>
                <a:latin typeface="Trebuchet MS" pitchFamily="34" charset="0"/>
              </a:rPr>
              <a:t>Impact of projects on air quality must be modeled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000" dirty="0" smtClean="0">
              <a:solidFill>
                <a:schemeClr val="tx1">
                  <a:lumMod val="75000"/>
                  <a:lumOff val="25000"/>
                </a:schemeClr>
              </a:solidFill>
              <a:latin typeface="Trebuchet MS"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smtClean="0">
                <a:solidFill>
                  <a:schemeClr val="tx1">
                    <a:lumMod val="75000"/>
                    <a:lumOff val="25000"/>
                  </a:schemeClr>
                </a:solidFill>
                <a:latin typeface="Trebuchet MS" pitchFamily="34" charset="0"/>
              </a:rPr>
              <a:t>Region must conform to 2008 NAAQS ozone standard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chemeClr val="tx1">
                  <a:lumMod val="75000"/>
                  <a:lumOff val="25000"/>
                </a:schemeClr>
              </a:solidFill>
              <a:effectLst/>
              <a:uLnTx/>
              <a:uFillTx/>
              <a:latin typeface="Trebuchet MS" pitchFamily="34" charset="0"/>
              <a:ea typeface="+mn-ea"/>
              <a:cs typeface="+mn-cs"/>
            </a:endParaRPr>
          </a:p>
        </p:txBody>
      </p:sp>
    </p:spTree>
    <p:extLst>
      <p:ext uri="{BB962C8B-B14F-4D97-AF65-F5344CB8AC3E}">
        <p14:creationId xmlns="" xmlns:p14="http://schemas.microsoft.com/office/powerpoint/2010/main" val="647596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huff\Desktop\Nameless City Map.jpg"/>
          <p:cNvPicPr>
            <a:picLocks noChangeAspect="1" noChangeArrowheads="1"/>
          </p:cNvPicPr>
          <p:nvPr/>
        </p:nvPicPr>
        <p:blipFill>
          <a:blip r:embed="rId3" cstate="print">
            <a:duotone>
              <a:schemeClr val="bg2">
                <a:shade val="45000"/>
                <a:satMod val="135000"/>
              </a:schemeClr>
              <a:prstClr val="white"/>
            </a:duotone>
          </a:blip>
          <a:srcRect t="2121" b="2450"/>
          <a:stretch>
            <a:fillRect/>
          </a:stretch>
        </p:blipFill>
        <p:spPr bwMode="auto">
          <a:xfrm>
            <a:off x="0" y="0"/>
            <a:ext cx="9144000" cy="6858000"/>
          </a:xfrm>
          <a:prstGeom prst="rect">
            <a:avLst/>
          </a:prstGeom>
          <a:noFill/>
        </p:spPr>
      </p:pic>
      <p:sp>
        <p:nvSpPr>
          <p:cNvPr id="9" name="Rectangle 8"/>
          <p:cNvSpPr/>
          <p:nvPr/>
        </p:nvSpPr>
        <p:spPr>
          <a:xfrm>
            <a:off x="0" y="0"/>
            <a:ext cx="9144000" cy="6858000"/>
          </a:xfrm>
          <a:prstGeom prst="rect">
            <a:avLst/>
          </a:prstGeom>
          <a:solidFill>
            <a:srgbClr val="0070C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8600" y="914400"/>
            <a:ext cx="8686800" cy="5715000"/>
          </a:xfrm>
          <a:prstGeom prst="rect">
            <a:avLst/>
          </a:prstGeom>
          <a:solidFill>
            <a:schemeClr val="bg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p:nvPr>
        </p:nvSpPr>
        <p:spPr/>
        <p:txBody>
          <a:bodyPr>
            <a:normAutofit fontScale="90000"/>
          </a:bodyPr>
          <a:lstStyle/>
          <a:p>
            <a:r>
              <a:rPr lang="en-US" dirty="0" smtClean="0">
                <a:effectLst>
                  <a:outerShdw blurRad="50800" dist="38100" dir="2700000" algn="tl" rotWithShape="0">
                    <a:prstClr val="black">
                      <a:alpha val="40000"/>
                    </a:prstClr>
                  </a:outerShdw>
                </a:effectLst>
              </a:rPr>
              <a:t>Background</a:t>
            </a:r>
            <a:endParaRPr lang="en-US" dirty="0">
              <a:effectLst>
                <a:outerShdw blurRad="50800" dist="38100" dir="2700000" algn="tl" rotWithShape="0">
                  <a:prstClr val="black">
                    <a:alpha val="40000"/>
                  </a:prstClr>
                </a:outerShdw>
              </a:effectLst>
            </a:endParaRPr>
          </a:p>
        </p:txBody>
      </p:sp>
      <p:pic>
        <p:nvPicPr>
          <p:cNvPr id="7" name="Picture 2" descr="H:\SJTPO\Master Documents and Graphics\SJTPO Logo\PNG (Clear Background)\Small Logo.png"/>
          <p:cNvPicPr>
            <a:picLocks noChangeAspect="1" noChangeArrowheads="1"/>
          </p:cNvPicPr>
          <p:nvPr/>
        </p:nvPicPr>
        <p:blipFill>
          <a:blip r:embed="rId4" cstate="print"/>
          <a:srcRect/>
          <a:stretch>
            <a:fillRect/>
          </a:stretch>
        </p:blipFill>
        <p:spPr bwMode="auto">
          <a:xfrm>
            <a:off x="8458200" y="6019800"/>
            <a:ext cx="386755" cy="519280"/>
          </a:xfrm>
          <a:prstGeom prst="rect">
            <a:avLst/>
          </a:prstGeom>
          <a:noFill/>
          <a:effectLst/>
        </p:spPr>
      </p:pic>
      <p:sp>
        <p:nvSpPr>
          <p:cNvPr id="13" name="Content Placeholder 2"/>
          <p:cNvSpPr txBox="1">
            <a:spLocks/>
          </p:cNvSpPr>
          <p:nvPr/>
        </p:nvSpPr>
        <p:spPr>
          <a:xfrm>
            <a:off x="457200" y="1219200"/>
            <a:ext cx="3352800" cy="48768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smtClean="0">
                <a:solidFill>
                  <a:schemeClr val="tx1">
                    <a:lumMod val="75000"/>
                    <a:lumOff val="25000"/>
                  </a:schemeClr>
                </a:solidFill>
                <a:latin typeface="Trebuchet MS" pitchFamily="34" charset="0"/>
              </a:rPr>
              <a:t>Clean Air Act Amendments (1990)</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000" dirty="0" smtClean="0">
              <a:solidFill>
                <a:schemeClr val="tx1">
                  <a:lumMod val="75000"/>
                  <a:lumOff val="25000"/>
                </a:schemeClr>
              </a:solidFill>
              <a:latin typeface="Trebuchet MS"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smtClean="0">
                <a:solidFill>
                  <a:schemeClr val="tx1">
                    <a:lumMod val="75000"/>
                    <a:lumOff val="25000"/>
                  </a:schemeClr>
                </a:solidFill>
                <a:latin typeface="Trebuchet MS" pitchFamily="34" charset="0"/>
              </a:rPr>
              <a:t>Ozone standard (2008)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000" dirty="0" smtClean="0">
              <a:solidFill>
                <a:schemeClr val="tx1">
                  <a:lumMod val="75000"/>
                  <a:lumOff val="25000"/>
                </a:schemeClr>
              </a:solidFill>
              <a:latin typeface="Trebuchet MS"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smtClean="0">
                <a:solidFill>
                  <a:schemeClr val="tx1">
                    <a:lumMod val="75000"/>
                    <a:lumOff val="25000"/>
                  </a:schemeClr>
                </a:solidFill>
                <a:latin typeface="Trebuchet MS" pitchFamily="34" charset="0"/>
              </a:rPr>
              <a:t>SJTPO in non-attainment for ozone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000" dirty="0" smtClean="0">
              <a:solidFill>
                <a:schemeClr val="tx1">
                  <a:lumMod val="75000"/>
                  <a:lumOff val="25000"/>
                </a:schemeClr>
              </a:solidFill>
              <a:latin typeface="Trebuchet MS"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smtClean="0">
                <a:solidFill>
                  <a:schemeClr val="tx1">
                    <a:lumMod val="75000"/>
                    <a:lumOff val="25000"/>
                  </a:schemeClr>
                </a:solidFill>
                <a:latin typeface="Trebuchet MS" pitchFamily="34" charset="0"/>
              </a:rPr>
              <a:t>Must demonstrate that TIP projects will not cause region to exceed ozone standard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000" dirty="0" smtClean="0">
              <a:solidFill>
                <a:schemeClr val="tx1">
                  <a:lumMod val="75000"/>
                  <a:lumOff val="25000"/>
                </a:schemeClr>
              </a:solidFill>
              <a:latin typeface="Trebuchet MS"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smtClean="0">
                <a:solidFill>
                  <a:schemeClr val="tx1">
                    <a:lumMod val="75000"/>
                    <a:lumOff val="25000"/>
                  </a:schemeClr>
                </a:solidFill>
                <a:latin typeface="Trebuchet MS" pitchFamily="34" charset="0"/>
              </a:rPr>
              <a:t>MOVES software used to model emissions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chemeClr val="tx1">
                  <a:lumMod val="75000"/>
                  <a:lumOff val="25000"/>
                </a:schemeClr>
              </a:solidFill>
              <a:effectLst/>
              <a:uLnTx/>
              <a:uFillTx/>
              <a:latin typeface="Trebuchet MS" pitchFamily="34" charset="0"/>
              <a:ea typeface="+mn-ea"/>
              <a:cs typeface="+mn-cs"/>
            </a:endParaRPr>
          </a:p>
        </p:txBody>
      </p:sp>
      <p:pic>
        <p:nvPicPr>
          <p:cNvPr id="1028" name="Picture 4" descr="http://www.camsys.com/images/kb_expert_MOVES_01.png"/>
          <p:cNvPicPr>
            <a:picLocks noChangeAspect="1" noChangeArrowheads="1"/>
          </p:cNvPicPr>
          <p:nvPr/>
        </p:nvPicPr>
        <p:blipFill>
          <a:blip r:embed="rId5" cstate="print"/>
          <a:srcRect/>
          <a:stretch>
            <a:fillRect/>
          </a:stretch>
        </p:blipFill>
        <p:spPr bwMode="auto">
          <a:xfrm>
            <a:off x="3886200" y="2286000"/>
            <a:ext cx="4867275" cy="3542792"/>
          </a:xfrm>
          <a:prstGeom prst="rect">
            <a:avLst/>
          </a:prstGeom>
          <a:noFill/>
        </p:spPr>
      </p:pic>
      <p:pic>
        <p:nvPicPr>
          <p:cNvPr id="1030" name="Picture 6" descr="https://thisistwitchy.files.wordpress.com/2014/06/epa-logo.gif"/>
          <p:cNvPicPr>
            <a:picLocks noChangeAspect="1" noChangeArrowheads="1"/>
          </p:cNvPicPr>
          <p:nvPr/>
        </p:nvPicPr>
        <p:blipFill>
          <a:blip r:embed="rId6" cstate="print"/>
          <a:srcRect/>
          <a:stretch>
            <a:fillRect/>
          </a:stretch>
        </p:blipFill>
        <p:spPr bwMode="auto">
          <a:xfrm>
            <a:off x="5943600" y="1066800"/>
            <a:ext cx="2438400" cy="2438400"/>
          </a:xfrm>
          <a:prstGeom prst="rect">
            <a:avLst/>
          </a:prstGeom>
          <a:noFill/>
        </p:spPr>
      </p:pic>
    </p:spTree>
    <p:extLst>
      <p:ext uri="{BB962C8B-B14F-4D97-AF65-F5344CB8AC3E}">
        <p14:creationId xmlns="" xmlns:p14="http://schemas.microsoft.com/office/powerpoint/2010/main" val="29272589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huff\Desktop\Nameless City Map.jpg"/>
          <p:cNvPicPr>
            <a:picLocks noChangeAspect="1" noChangeArrowheads="1"/>
          </p:cNvPicPr>
          <p:nvPr/>
        </p:nvPicPr>
        <p:blipFill>
          <a:blip r:embed="rId3" cstate="print">
            <a:duotone>
              <a:schemeClr val="bg2">
                <a:shade val="45000"/>
                <a:satMod val="135000"/>
              </a:schemeClr>
              <a:prstClr val="white"/>
            </a:duotone>
          </a:blip>
          <a:srcRect t="2121" b="2450"/>
          <a:stretch>
            <a:fillRect/>
          </a:stretch>
        </p:blipFill>
        <p:spPr bwMode="auto">
          <a:xfrm>
            <a:off x="0" y="0"/>
            <a:ext cx="9144000" cy="6858000"/>
          </a:xfrm>
          <a:prstGeom prst="rect">
            <a:avLst/>
          </a:prstGeom>
          <a:noFill/>
        </p:spPr>
      </p:pic>
      <p:sp>
        <p:nvSpPr>
          <p:cNvPr id="9" name="Rectangle 8"/>
          <p:cNvSpPr/>
          <p:nvPr/>
        </p:nvSpPr>
        <p:spPr>
          <a:xfrm>
            <a:off x="0" y="0"/>
            <a:ext cx="9144000" cy="6858000"/>
          </a:xfrm>
          <a:prstGeom prst="rect">
            <a:avLst/>
          </a:prstGeom>
          <a:solidFill>
            <a:srgbClr val="0070C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8600" y="914400"/>
            <a:ext cx="8686800" cy="5715000"/>
          </a:xfrm>
          <a:prstGeom prst="rect">
            <a:avLst/>
          </a:prstGeom>
          <a:solidFill>
            <a:schemeClr val="bg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p:nvPr>
        </p:nvSpPr>
        <p:spPr/>
        <p:txBody>
          <a:bodyPr>
            <a:normAutofit fontScale="90000"/>
          </a:bodyPr>
          <a:lstStyle/>
          <a:p>
            <a:r>
              <a:rPr lang="en-US" dirty="0" smtClean="0">
                <a:effectLst>
                  <a:outerShdw blurRad="50800" dist="38100" dir="2700000" algn="tl" rotWithShape="0">
                    <a:prstClr val="black">
                      <a:alpha val="40000"/>
                    </a:prstClr>
                  </a:outerShdw>
                </a:effectLst>
              </a:rPr>
              <a:t>Background</a:t>
            </a:r>
            <a:endParaRPr lang="en-US" dirty="0">
              <a:effectLst>
                <a:outerShdw blurRad="50800" dist="38100" dir="2700000" algn="tl" rotWithShape="0">
                  <a:prstClr val="black">
                    <a:alpha val="40000"/>
                  </a:prstClr>
                </a:outerShdw>
              </a:effectLst>
            </a:endParaRPr>
          </a:p>
        </p:txBody>
      </p:sp>
      <p:pic>
        <p:nvPicPr>
          <p:cNvPr id="7" name="Picture 2" descr="H:\SJTPO\Master Documents and Graphics\SJTPO Logo\PNG (Clear Background)\Small Logo.png"/>
          <p:cNvPicPr>
            <a:picLocks noChangeAspect="1" noChangeArrowheads="1"/>
          </p:cNvPicPr>
          <p:nvPr/>
        </p:nvPicPr>
        <p:blipFill>
          <a:blip r:embed="rId4" cstate="print"/>
          <a:srcRect/>
          <a:stretch>
            <a:fillRect/>
          </a:stretch>
        </p:blipFill>
        <p:spPr bwMode="auto">
          <a:xfrm>
            <a:off x="8458200" y="6019800"/>
            <a:ext cx="386755" cy="519280"/>
          </a:xfrm>
          <a:prstGeom prst="rect">
            <a:avLst/>
          </a:prstGeom>
          <a:noFill/>
          <a:effectLst/>
        </p:spPr>
      </p:pic>
      <p:pic>
        <p:nvPicPr>
          <p:cNvPr id="47" name="Picture 46" descr="Process.png"/>
          <p:cNvPicPr/>
          <p:nvPr/>
        </p:nvPicPr>
        <p:blipFill>
          <a:blip r:embed="rId5" cstate="print"/>
          <a:stretch>
            <a:fillRect/>
          </a:stretch>
        </p:blipFill>
        <p:spPr>
          <a:xfrm>
            <a:off x="838200" y="1219200"/>
            <a:ext cx="7196654" cy="5029200"/>
          </a:xfrm>
          <a:prstGeom prst="rect">
            <a:avLst/>
          </a:prstGeom>
        </p:spPr>
      </p:pic>
    </p:spTree>
    <p:extLst>
      <p:ext uri="{BB962C8B-B14F-4D97-AF65-F5344CB8AC3E}">
        <p14:creationId xmlns="" xmlns:p14="http://schemas.microsoft.com/office/powerpoint/2010/main" val="25010448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huff\Desktop\Nameless City Map.jpg"/>
          <p:cNvPicPr>
            <a:picLocks noChangeAspect="1" noChangeArrowheads="1"/>
          </p:cNvPicPr>
          <p:nvPr/>
        </p:nvPicPr>
        <p:blipFill>
          <a:blip r:embed="rId3" cstate="print">
            <a:duotone>
              <a:schemeClr val="bg2">
                <a:shade val="45000"/>
                <a:satMod val="135000"/>
              </a:schemeClr>
              <a:prstClr val="white"/>
            </a:duotone>
          </a:blip>
          <a:srcRect t="2121" b="2450"/>
          <a:stretch>
            <a:fillRect/>
          </a:stretch>
        </p:blipFill>
        <p:spPr bwMode="auto">
          <a:xfrm>
            <a:off x="0" y="0"/>
            <a:ext cx="9144000" cy="6858000"/>
          </a:xfrm>
          <a:prstGeom prst="rect">
            <a:avLst/>
          </a:prstGeom>
          <a:noFill/>
        </p:spPr>
      </p:pic>
      <p:sp>
        <p:nvSpPr>
          <p:cNvPr id="9" name="Rectangle 8"/>
          <p:cNvSpPr/>
          <p:nvPr/>
        </p:nvSpPr>
        <p:spPr>
          <a:xfrm>
            <a:off x="0" y="0"/>
            <a:ext cx="9144000" cy="6858000"/>
          </a:xfrm>
          <a:prstGeom prst="rect">
            <a:avLst/>
          </a:prstGeom>
          <a:solidFill>
            <a:srgbClr val="0070C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8600" y="914400"/>
            <a:ext cx="8686800" cy="5715000"/>
          </a:xfrm>
          <a:prstGeom prst="rect">
            <a:avLst/>
          </a:prstGeom>
          <a:solidFill>
            <a:schemeClr val="bg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p:nvPr>
        </p:nvSpPr>
        <p:spPr/>
        <p:txBody>
          <a:bodyPr>
            <a:normAutofit fontScale="90000"/>
          </a:bodyPr>
          <a:lstStyle/>
          <a:p>
            <a:r>
              <a:rPr lang="en-US" dirty="0" smtClean="0">
                <a:effectLst>
                  <a:outerShdw blurRad="50800" dist="38100" dir="2700000" algn="tl" rotWithShape="0">
                    <a:prstClr val="black">
                      <a:alpha val="40000"/>
                    </a:prstClr>
                  </a:outerShdw>
                </a:effectLst>
              </a:rPr>
              <a:t>Background</a:t>
            </a:r>
            <a:endParaRPr lang="en-US" dirty="0">
              <a:effectLst>
                <a:outerShdw blurRad="50800" dist="38100" dir="2700000" algn="tl" rotWithShape="0">
                  <a:prstClr val="black">
                    <a:alpha val="40000"/>
                  </a:prstClr>
                </a:outerShdw>
              </a:effectLst>
            </a:endParaRPr>
          </a:p>
        </p:txBody>
      </p:sp>
      <p:sp>
        <p:nvSpPr>
          <p:cNvPr id="22" name="Content Placeholder 2"/>
          <p:cNvSpPr>
            <a:spLocks noGrp="1"/>
          </p:cNvSpPr>
          <p:nvPr>
            <p:ph idx="1"/>
          </p:nvPr>
        </p:nvSpPr>
        <p:spPr>
          <a:xfrm>
            <a:off x="304800" y="1447800"/>
            <a:ext cx="4038600" cy="5029200"/>
          </a:xfrm>
        </p:spPr>
        <p:txBody>
          <a:bodyPr>
            <a:normAutofit/>
          </a:bodyPr>
          <a:lstStyle/>
          <a:p>
            <a:r>
              <a:rPr lang="en-US" sz="2400" dirty="0" smtClean="0"/>
              <a:t>Last survey conducted in 2000</a:t>
            </a:r>
          </a:p>
          <a:p>
            <a:r>
              <a:rPr lang="en-US" sz="2400" dirty="0" smtClean="0"/>
              <a:t>SJTDM must be kept up-to-date</a:t>
            </a:r>
          </a:p>
          <a:p>
            <a:r>
              <a:rPr lang="en-US" sz="2400" dirty="0" smtClean="0"/>
              <a:t>New survey must:</a:t>
            </a:r>
          </a:p>
          <a:p>
            <a:pPr lvl="1">
              <a:lnSpc>
                <a:spcPct val="120000"/>
              </a:lnSpc>
            </a:pPr>
            <a:r>
              <a:rPr lang="en-US" sz="1600" dirty="0" smtClean="0"/>
              <a:t>Have sample size large enough to account for different household types</a:t>
            </a:r>
          </a:p>
          <a:p>
            <a:pPr lvl="1">
              <a:lnSpc>
                <a:spcPct val="120000"/>
              </a:lnSpc>
            </a:pPr>
            <a:r>
              <a:rPr lang="en-US" sz="1600" dirty="0" smtClean="0"/>
              <a:t>Recruitment plan for hard-to-reach households</a:t>
            </a:r>
          </a:p>
          <a:p>
            <a:pPr lvl="1">
              <a:lnSpc>
                <a:spcPct val="120000"/>
              </a:lnSpc>
            </a:pPr>
            <a:r>
              <a:rPr lang="en-US" sz="1600" dirty="0" smtClean="0"/>
              <a:t>Collect seasonal travel data</a:t>
            </a:r>
          </a:p>
          <a:p>
            <a:pPr lvl="1">
              <a:lnSpc>
                <a:spcPct val="120000"/>
              </a:lnSpc>
            </a:pPr>
            <a:r>
              <a:rPr lang="en-US" sz="1600" dirty="0" smtClean="0"/>
              <a:t>Report requirements for SJTDM recalibration</a:t>
            </a:r>
          </a:p>
          <a:p>
            <a:endParaRPr lang="en-US" sz="2400" dirty="0"/>
          </a:p>
        </p:txBody>
      </p:sp>
      <p:pic>
        <p:nvPicPr>
          <p:cNvPr id="24" name="Picture 23" descr="RFP cover.PNG"/>
          <p:cNvPicPr>
            <a:picLocks noChangeAspect="1"/>
          </p:cNvPicPr>
          <p:nvPr/>
        </p:nvPicPr>
        <p:blipFill>
          <a:blip r:embed="rId4" cstate="print"/>
          <a:stretch>
            <a:fillRect/>
          </a:stretch>
        </p:blipFill>
        <p:spPr>
          <a:xfrm>
            <a:off x="4405508" y="990600"/>
            <a:ext cx="4357492" cy="5562600"/>
          </a:xfrm>
          <a:prstGeom prst="rect">
            <a:avLst/>
          </a:prstGeom>
        </p:spPr>
      </p:pic>
    </p:spTree>
    <p:extLst>
      <p:ext uri="{BB962C8B-B14F-4D97-AF65-F5344CB8AC3E}">
        <p14:creationId xmlns="" xmlns:p14="http://schemas.microsoft.com/office/powerpoint/2010/main" val="21316392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huff\Desktop\Nameless City Map.jpg"/>
          <p:cNvPicPr>
            <a:picLocks noChangeAspect="1" noChangeArrowheads="1"/>
          </p:cNvPicPr>
          <p:nvPr/>
        </p:nvPicPr>
        <p:blipFill>
          <a:blip r:embed="rId3" cstate="print">
            <a:duotone>
              <a:schemeClr val="bg2">
                <a:shade val="45000"/>
                <a:satMod val="135000"/>
              </a:schemeClr>
              <a:prstClr val="white"/>
            </a:duotone>
          </a:blip>
          <a:srcRect t="2121" b="2450"/>
          <a:stretch>
            <a:fillRect/>
          </a:stretch>
        </p:blipFill>
        <p:spPr bwMode="auto">
          <a:xfrm>
            <a:off x="0" y="0"/>
            <a:ext cx="9144000" cy="6858000"/>
          </a:xfrm>
          <a:prstGeom prst="rect">
            <a:avLst/>
          </a:prstGeom>
          <a:noFill/>
        </p:spPr>
      </p:pic>
      <p:sp>
        <p:nvSpPr>
          <p:cNvPr id="9" name="Rectangle 8"/>
          <p:cNvSpPr/>
          <p:nvPr/>
        </p:nvSpPr>
        <p:spPr>
          <a:xfrm>
            <a:off x="0" y="0"/>
            <a:ext cx="9144000" cy="6858000"/>
          </a:xfrm>
          <a:prstGeom prst="rect">
            <a:avLst/>
          </a:prstGeom>
          <a:solidFill>
            <a:srgbClr val="0070C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8600" y="914400"/>
            <a:ext cx="8686800" cy="5715000"/>
          </a:xfrm>
          <a:prstGeom prst="rect">
            <a:avLst/>
          </a:prstGeom>
          <a:solidFill>
            <a:schemeClr val="bg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p:nvPr>
        </p:nvSpPr>
        <p:spPr/>
        <p:txBody>
          <a:bodyPr>
            <a:normAutofit fontScale="90000"/>
          </a:bodyPr>
          <a:lstStyle/>
          <a:p>
            <a:r>
              <a:rPr lang="en-US" dirty="0" smtClean="0">
                <a:effectLst>
                  <a:outerShdw blurRad="50800" dist="38100" dir="2700000" algn="tl" rotWithShape="0">
                    <a:prstClr val="black">
                      <a:alpha val="40000"/>
                    </a:prstClr>
                  </a:outerShdw>
                </a:effectLst>
              </a:rPr>
              <a:t>Background</a:t>
            </a:r>
            <a:endParaRPr lang="en-US" dirty="0">
              <a:effectLst>
                <a:outerShdw blurRad="50800" dist="38100" dir="2700000" algn="tl" rotWithShape="0">
                  <a:prstClr val="black">
                    <a:alpha val="40000"/>
                  </a:prstClr>
                </a:outerShdw>
              </a:effectLst>
            </a:endParaRPr>
          </a:p>
        </p:txBody>
      </p:sp>
      <p:sp>
        <p:nvSpPr>
          <p:cNvPr id="22" name="Content Placeholder 2"/>
          <p:cNvSpPr>
            <a:spLocks noGrp="1"/>
          </p:cNvSpPr>
          <p:nvPr>
            <p:ph idx="1"/>
          </p:nvPr>
        </p:nvSpPr>
        <p:spPr>
          <a:xfrm>
            <a:off x="304800" y="4114800"/>
            <a:ext cx="8534400" cy="2438400"/>
          </a:xfrm>
        </p:spPr>
        <p:txBody>
          <a:bodyPr>
            <a:normAutofit/>
          </a:bodyPr>
          <a:lstStyle/>
          <a:p>
            <a:r>
              <a:rPr lang="en-US" sz="2400" dirty="0" smtClean="0"/>
              <a:t>Survey team:</a:t>
            </a:r>
            <a:endParaRPr lang="en-US" sz="1600" dirty="0" smtClean="0"/>
          </a:p>
          <a:p>
            <a:endParaRPr lang="en-US" sz="2400" dirty="0"/>
          </a:p>
        </p:txBody>
      </p:sp>
      <p:pic>
        <p:nvPicPr>
          <p:cNvPr id="23" name="Picture 22" descr="SouthJersey-LogoHighRes.png"/>
          <p:cNvPicPr>
            <a:picLocks noChangeAspect="1"/>
          </p:cNvPicPr>
          <p:nvPr/>
        </p:nvPicPr>
        <p:blipFill>
          <a:blip r:embed="rId4" cstate="print"/>
          <a:stretch>
            <a:fillRect/>
          </a:stretch>
        </p:blipFill>
        <p:spPr>
          <a:xfrm>
            <a:off x="1219200" y="1066800"/>
            <a:ext cx="6472196" cy="2743200"/>
          </a:xfrm>
          <a:prstGeom prst="rect">
            <a:avLst/>
          </a:prstGeom>
        </p:spPr>
      </p:pic>
      <p:pic>
        <p:nvPicPr>
          <p:cNvPr id="23554" name="Picture 2" descr="http://asa24demo.westat.com/images/westat.png"/>
          <p:cNvPicPr>
            <a:picLocks noChangeAspect="1" noChangeArrowheads="1"/>
          </p:cNvPicPr>
          <p:nvPr/>
        </p:nvPicPr>
        <p:blipFill>
          <a:blip r:embed="rId5" cstate="print"/>
          <a:srcRect/>
          <a:stretch>
            <a:fillRect/>
          </a:stretch>
        </p:blipFill>
        <p:spPr bwMode="auto">
          <a:xfrm>
            <a:off x="685799" y="4648200"/>
            <a:ext cx="3516919" cy="1066800"/>
          </a:xfrm>
          <a:prstGeom prst="rect">
            <a:avLst/>
          </a:prstGeom>
          <a:noFill/>
        </p:spPr>
      </p:pic>
      <p:pic>
        <p:nvPicPr>
          <p:cNvPr id="23556" name="Picture 4" descr="http://logonoid.com/images/urs-logo.jpg"/>
          <p:cNvPicPr>
            <a:picLocks noChangeAspect="1" noChangeArrowheads="1"/>
          </p:cNvPicPr>
          <p:nvPr/>
        </p:nvPicPr>
        <p:blipFill>
          <a:blip r:embed="rId6" cstate="print"/>
          <a:srcRect/>
          <a:stretch>
            <a:fillRect/>
          </a:stretch>
        </p:blipFill>
        <p:spPr bwMode="auto">
          <a:xfrm>
            <a:off x="5562600" y="4495800"/>
            <a:ext cx="2057400" cy="709594"/>
          </a:xfrm>
          <a:prstGeom prst="rect">
            <a:avLst/>
          </a:prstGeom>
          <a:noFill/>
        </p:spPr>
      </p:pic>
      <p:pic>
        <p:nvPicPr>
          <p:cNvPr id="23558" name="Picture 6" descr="http://trends-tti.tamu.edu/images/TTI-Color.png"/>
          <p:cNvPicPr>
            <a:picLocks noChangeAspect="1" noChangeArrowheads="1"/>
          </p:cNvPicPr>
          <p:nvPr/>
        </p:nvPicPr>
        <p:blipFill>
          <a:blip r:embed="rId7" cstate="print"/>
          <a:srcRect/>
          <a:stretch>
            <a:fillRect/>
          </a:stretch>
        </p:blipFill>
        <p:spPr bwMode="auto">
          <a:xfrm>
            <a:off x="4505325" y="5562600"/>
            <a:ext cx="4105275" cy="792809"/>
          </a:xfrm>
          <a:prstGeom prst="rect">
            <a:avLst/>
          </a:prstGeom>
          <a:noFill/>
        </p:spPr>
      </p:pic>
    </p:spTree>
    <p:extLst>
      <p:ext uri="{BB962C8B-B14F-4D97-AF65-F5344CB8AC3E}">
        <p14:creationId xmlns="" xmlns:p14="http://schemas.microsoft.com/office/powerpoint/2010/main" val="2363848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huff\Desktop\Nameless City Map.jpg"/>
          <p:cNvPicPr>
            <a:picLocks noChangeAspect="1" noChangeArrowheads="1"/>
          </p:cNvPicPr>
          <p:nvPr/>
        </p:nvPicPr>
        <p:blipFill>
          <a:blip r:embed="rId3" cstate="print">
            <a:duotone>
              <a:schemeClr val="bg2">
                <a:shade val="45000"/>
                <a:satMod val="135000"/>
              </a:schemeClr>
              <a:prstClr val="white"/>
            </a:duotone>
          </a:blip>
          <a:srcRect t="2121" b="2450"/>
          <a:stretch>
            <a:fillRect/>
          </a:stretch>
        </p:blipFill>
        <p:spPr bwMode="auto">
          <a:xfrm>
            <a:off x="0" y="0"/>
            <a:ext cx="9144000" cy="6858000"/>
          </a:xfrm>
          <a:prstGeom prst="rect">
            <a:avLst/>
          </a:prstGeom>
          <a:noFill/>
        </p:spPr>
      </p:pic>
      <p:sp>
        <p:nvSpPr>
          <p:cNvPr id="9" name="Rectangle 8"/>
          <p:cNvSpPr/>
          <p:nvPr/>
        </p:nvSpPr>
        <p:spPr>
          <a:xfrm>
            <a:off x="0" y="0"/>
            <a:ext cx="9144000" cy="6858000"/>
          </a:xfrm>
          <a:prstGeom prst="rect">
            <a:avLst/>
          </a:prstGeom>
          <a:solidFill>
            <a:srgbClr val="0070C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8600" y="914400"/>
            <a:ext cx="8686800" cy="5715000"/>
          </a:xfrm>
          <a:prstGeom prst="rect">
            <a:avLst/>
          </a:prstGeom>
          <a:solidFill>
            <a:schemeClr val="bg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p:nvPr>
        </p:nvSpPr>
        <p:spPr>
          <a:xfrm>
            <a:off x="201440" y="30178"/>
            <a:ext cx="8229600" cy="1143000"/>
          </a:xfrm>
        </p:spPr>
        <p:txBody>
          <a:bodyPr>
            <a:normAutofit fontScale="90000"/>
          </a:bodyPr>
          <a:lstStyle/>
          <a:p>
            <a:r>
              <a:rPr lang="en-US" dirty="0" smtClean="0">
                <a:solidFill>
                  <a:schemeClr val="bg1"/>
                </a:solidFill>
                <a:effectLst>
                  <a:outerShdw blurRad="50800" dist="38100" dir="2700000" algn="tl" rotWithShape="0">
                    <a:prstClr val="black">
                      <a:alpha val="40000"/>
                    </a:prstClr>
                  </a:outerShdw>
                </a:effectLst>
              </a:rPr>
              <a:t>Survey Funding/Incentives Research</a:t>
            </a:r>
            <a:endParaRPr lang="en-US" dirty="0">
              <a:solidFill>
                <a:schemeClr val="bg1"/>
              </a:solidFill>
              <a:effectLst>
                <a:outerShdw blurRad="50800" dist="38100" dir="2700000" algn="tl" rotWithShape="0">
                  <a:prstClr val="black">
                    <a:alpha val="40000"/>
                  </a:prstClr>
                </a:outerShdw>
              </a:effectLst>
            </a:endParaRPr>
          </a:p>
        </p:txBody>
      </p:sp>
      <p:sp>
        <p:nvSpPr>
          <p:cNvPr id="11" name="Content Placeholder 10"/>
          <p:cNvSpPr>
            <a:spLocks noGrp="1"/>
          </p:cNvSpPr>
          <p:nvPr>
            <p:ph sz="half" idx="1"/>
          </p:nvPr>
        </p:nvSpPr>
        <p:spPr>
          <a:xfrm>
            <a:off x="457200" y="1143001"/>
            <a:ext cx="4267200" cy="4983164"/>
          </a:xfrm>
        </p:spPr>
        <p:txBody>
          <a:bodyPr>
            <a:normAutofit fontScale="92500" lnSpcReduction="20000"/>
          </a:bodyPr>
          <a:lstStyle/>
          <a:p>
            <a:pPr lvl="0"/>
            <a:r>
              <a:rPr lang="en-US" dirty="0" smtClean="0"/>
              <a:t>SJTPO Survey offered $10 cash incentive to all households.</a:t>
            </a:r>
          </a:p>
          <a:p>
            <a:pPr lvl="0"/>
            <a:r>
              <a:rPr lang="en-US" dirty="0" smtClean="0"/>
              <a:t>Design Task:  Peer Survey on Incentives</a:t>
            </a:r>
          </a:p>
          <a:p>
            <a:pPr lvl="1"/>
            <a:r>
              <a:rPr lang="en-US" dirty="0" smtClean="0"/>
              <a:t>Did you offer incentives?</a:t>
            </a:r>
          </a:p>
          <a:p>
            <a:pPr lvl="1"/>
            <a:r>
              <a:rPr lang="en-US" dirty="0" smtClean="0"/>
              <a:t>What was your survey funding source? </a:t>
            </a:r>
          </a:p>
          <a:p>
            <a:pPr lvl="0"/>
            <a:r>
              <a:rPr lang="en-US" dirty="0" smtClean="0"/>
              <a:t>Sample:  19 </a:t>
            </a:r>
            <a:r>
              <a:rPr lang="en-US" dirty="0"/>
              <a:t>MPOs/COGs that conducted or sponsored household travel surveys</a:t>
            </a:r>
            <a:endParaRPr lang="en-US" dirty="0" smtClean="0"/>
          </a:p>
          <a:p>
            <a:pPr lvl="1"/>
            <a:r>
              <a:rPr lang="en-US" dirty="0" smtClean="0"/>
              <a:t>10 </a:t>
            </a:r>
            <a:r>
              <a:rPr lang="en-US" dirty="0"/>
              <a:t>offered </a:t>
            </a:r>
            <a:r>
              <a:rPr lang="en-US" dirty="0" smtClean="0"/>
              <a:t>incentives</a:t>
            </a:r>
            <a:r>
              <a:rPr lang="en-US" dirty="0"/>
              <a:t> </a:t>
            </a:r>
            <a:endParaRPr lang="en-US" dirty="0" smtClean="0"/>
          </a:p>
          <a:p>
            <a:pPr lvl="1"/>
            <a:r>
              <a:rPr lang="en-US" dirty="0" smtClean="0"/>
              <a:t>Diversity of funding sources</a:t>
            </a:r>
          </a:p>
          <a:p>
            <a:pPr lvl="1"/>
            <a:endParaRPr lang="en-US" dirty="0"/>
          </a:p>
        </p:txBody>
      </p:sp>
      <p:pic>
        <p:nvPicPr>
          <p:cNvPr id="7" name="Picture 2" descr="H:\SJTPO\Master Documents and Graphics\SJTPO Logo\PNG (Clear Background)\Small Logo.png"/>
          <p:cNvPicPr>
            <a:picLocks noChangeAspect="1" noChangeArrowheads="1"/>
          </p:cNvPicPr>
          <p:nvPr/>
        </p:nvPicPr>
        <p:blipFill>
          <a:blip r:embed="rId4" cstate="print"/>
          <a:srcRect/>
          <a:stretch>
            <a:fillRect/>
          </a:stretch>
        </p:blipFill>
        <p:spPr bwMode="auto">
          <a:xfrm>
            <a:off x="8458200" y="6019800"/>
            <a:ext cx="386755" cy="519280"/>
          </a:xfrm>
          <a:prstGeom prst="rect">
            <a:avLst/>
          </a:prstGeom>
          <a:noFill/>
          <a:effectLst/>
        </p:spPr>
      </p:pic>
      <p:graphicFrame>
        <p:nvGraphicFramePr>
          <p:cNvPr id="12" name="Content Placeholder 11"/>
          <p:cNvGraphicFramePr>
            <a:graphicFrameLocks noGrp="1"/>
          </p:cNvGraphicFramePr>
          <p:nvPr>
            <p:ph sz="half" idx="2"/>
            <p:extLst>
              <p:ext uri="{D42A27DB-BD31-4B8C-83A1-F6EECF244321}">
                <p14:modId xmlns="" xmlns:p14="http://schemas.microsoft.com/office/powerpoint/2010/main" val="2019916201"/>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577</TotalTime>
  <Words>1913</Words>
  <Application>Microsoft Office PowerPoint</Application>
  <PresentationFormat>On-screen Show (4:3)</PresentationFormat>
  <Paragraphs>224</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South Jersey as Captured through the Lens of SJTPO's Recent Household Travel Survey</vt:lpstr>
      <vt:lpstr>Background</vt:lpstr>
      <vt:lpstr>Background</vt:lpstr>
      <vt:lpstr>Background</vt:lpstr>
      <vt:lpstr>Background</vt:lpstr>
      <vt:lpstr>Background</vt:lpstr>
      <vt:lpstr>Background</vt:lpstr>
      <vt:lpstr>Background</vt:lpstr>
      <vt:lpstr>Survey Funding/Incentives Research</vt:lpstr>
      <vt:lpstr>Survey - Design</vt:lpstr>
      <vt:lpstr>Survey - Challenges Faced</vt:lpstr>
      <vt:lpstr>Survey - Results</vt:lpstr>
      <vt:lpstr>Survey  - Results</vt:lpstr>
      <vt:lpstr>Survey  - Results</vt:lpstr>
      <vt:lpstr>Recreational Survey</vt:lpstr>
      <vt:lpstr>Recreational Survey – Shore Visits</vt:lpstr>
      <vt:lpstr>Recreational Survey – Shore Visits</vt:lpstr>
      <vt:lpstr>Recreational Survey – Casino Visits</vt:lpstr>
      <vt:lpstr>Recreational Survey – Casino Visits</vt:lpstr>
      <vt:lpstr>Findings</vt:lpstr>
      <vt:lpstr>THANK YOU!</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ahuff</dc:creator>
  <cp:lastModifiedBy>Tom Walker</cp:lastModifiedBy>
  <cp:revision>61</cp:revision>
  <dcterms:created xsi:type="dcterms:W3CDTF">2013-10-15T13:55:38Z</dcterms:created>
  <dcterms:modified xsi:type="dcterms:W3CDTF">2015-05-16T16:31:45Z</dcterms:modified>
</cp:coreProperties>
</file>