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9" r:id="rId3"/>
    <p:sldId id="290" r:id="rId4"/>
    <p:sldId id="291" r:id="rId5"/>
    <p:sldId id="292" r:id="rId6"/>
    <p:sldId id="293" r:id="rId7"/>
    <p:sldId id="301" r:id="rId8"/>
    <p:sldId id="297" r:id="rId9"/>
    <p:sldId id="298" r:id="rId10"/>
    <p:sldId id="299" r:id="rId11"/>
    <p:sldId id="295" r:id="rId12"/>
    <p:sldId id="296" r:id="rId13"/>
    <p:sldId id="294" r:id="rId14"/>
    <p:sldId id="302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A5D"/>
    <a:srgbClr val="DDBD50"/>
    <a:srgbClr val="04533F"/>
    <a:srgbClr val="D84A42"/>
    <a:srgbClr val="9DC2FF"/>
    <a:srgbClr val="8EBC60"/>
    <a:srgbClr val="A9CC62"/>
    <a:srgbClr val="07067E"/>
    <a:srgbClr val="FF0000"/>
    <a:srgbClr val="040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4057" autoAdjust="0"/>
  </p:normalViewPr>
  <p:slideViewPr>
    <p:cSldViewPr>
      <p:cViewPr>
        <p:scale>
          <a:sx n="90" d="100"/>
          <a:sy n="90" d="100"/>
        </p:scale>
        <p:origin x="-216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11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6206" tIns="48103" rIns="96206" bIns="481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6206" tIns="48103" rIns="96206" bIns="48103" rtlCol="0"/>
          <a:lstStyle>
            <a:lvl1pPr algn="r">
              <a:defRPr sz="1300"/>
            </a:lvl1pPr>
          </a:lstStyle>
          <a:p>
            <a:fld id="{CE995072-8EFB-4908-B50C-076C6A06D91C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6206" tIns="48103" rIns="96206" bIns="481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6206" tIns="48103" rIns="96206" bIns="48103" rtlCol="0" anchor="b"/>
          <a:lstStyle>
            <a:lvl1pPr algn="r">
              <a:defRPr sz="1300"/>
            </a:lvl1pPr>
          </a:lstStyle>
          <a:p>
            <a:fld id="{072EA4C1-C8D4-4AAB-B685-F9BBD2C3E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206" tIns="48103" rIns="96206" bIns="481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206" tIns="48103" rIns="96206" bIns="4810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206" tIns="48103" rIns="96206" bIns="48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206" tIns="48103" rIns="96206" bIns="481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206" tIns="48103" rIns="96206" bIns="481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BD9A9D9-7504-0846-844A-2713476CE3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8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0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5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9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2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5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0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4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9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3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5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0"/>
            <a:ext cx="8686800" cy="1143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72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447800" y="3733800"/>
            <a:ext cx="6400800" cy="9144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724400"/>
            <a:ext cx="8763000" cy="762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Name(s) of Presenter(s) </a:t>
            </a:r>
            <a:r>
              <a:rPr lang="en-US" sz="1800" dirty="0" smtClean="0"/>
              <a:t>(optional—see instructions)</a:t>
            </a:r>
            <a:endParaRPr lang="en-US" sz="18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167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EFFFC"/>
                </a:solidFill>
              </a:rPr>
              <a:t>Boston Region Metropolitan Planning Organization</a:t>
            </a:r>
          </a:p>
          <a:p>
            <a:pPr algn="ctr"/>
            <a:endParaRPr lang="en-US" b="1" dirty="0">
              <a:solidFill>
                <a:srgbClr val="FEFFFC"/>
              </a:solidFill>
            </a:endParaRPr>
          </a:p>
        </p:txBody>
      </p:sp>
      <p:pic>
        <p:nvPicPr>
          <p:cNvPr id="3" name="Picture 2" descr="MPO_LOGO_2013pow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74" y="228601"/>
            <a:ext cx="1297826" cy="1295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8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0" y="5410200"/>
            <a:ext cx="9144000" cy="1447800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6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87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5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55758" y="6248400"/>
            <a:ext cx="7332606" cy="0"/>
          </a:xfrm>
          <a:prstGeom prst="line">
            <a:avLst/>
          </a:prstGeom>
          <a:noFill/>
          <a:ln w="19050">
            <a:solidFill>
              <a:srgbClr val="9DC2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MPO_LOGO_2013pow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7" y="5791200"/>
            <a:ext cx="916018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676400"/>
            <a:ext cx="8686800" cy="2590800"/>
          </a:xfrm>
        </p:spPr>
        <p:txBody>
          <a:bodyPr/>
          <a:lstStyle/>
          <a:p>
            <a:r>
              <a:rPr lang="en-US" sz="3600" dirty="0" smtClean="0">
                <a:solidFill>
                  <a:srgbClr val="DDBD50"/>
                </a:solidFill>
              </a:rPr>
              <a:t>Integration of a Multimodal Travel Demand Model with the EPA’s Emission Model and </a:t>
            </a:r>
            <a:br>
              <a:rPr lang="en-US" sz="3600" dirty="0" smtClean="0">
                <a:solidFill>
                  <a:srgbClr val="DDBD50"/>
                </a:solidFill>
              </a:rPr>
            </a:br>
            <a:r>
              <a:rPr lang="en-US" sz="3600" dirty="0" smtClean="0">
                <a:solidFill>
                  <a:srgbClr val="DDBD50"/>
                </a:solidFill>
              </a:rPr>
              <a:t>Off-Road </a:t>
            </a:r>
            <a:r>
              <a:rPr lang="en-US" sz="3600" dirty="0">
                <a:solidFill>
                  <a:srgbClr val="DDBD50"/>
                </a:solidFill>
              </a:rPr>
              <a:t>V</a:t>
            </a:r>
            <a:r>
              <a:rPr lang="en-US" sz="3600" dirty="0" smtClean="0">
                <a:solidFill>
                  <a:srgbClr val="DDBD50"/>
                </a:solidFill>
              </a:rPr>
              <a:t>ehicle Emission Guidance: </a:t>
            </a:r>
            <a:br>
              <a:rPr lang="en-US" sz="3600" dirty="0" smtClean="0">
                <a:solidFill>
                  <a:srgbClr val="DDBD50"/>
                </a:solidFill>
              </a:rPr>
            </a:br>
            <a:r>
              <a:rPr lang="en-US" sz="3600" dirty="0" smtClean="0">
                <a:solidFill>
                  <a:srgbClr val="DDBD50"/>
                </a:solidFill>
              </a:rPr>
              <a:t>Lessons Learned</a:t>
            </a:r>
            <a:endParaRPr lang="en-US" sz="3600" dirty="0">
              <a:solidFill>
                <a:srgbClr val="DDBD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4191000"/>
            <a:ext cx="8763000" cy="1524000"/>
          </a:xfrm>
        </p:spPr>
        <p:txBody>
          <a:bodyPr/>
          <a:lstStyle/>
          <a:p>
            <a:r>
              <a:rPr lang="en-US" sz="2800" dirty="0" smtClean="0"/>
              <a:t>May 20, 2015</a:t>
            </a:r>
          </a:p>
          <a:p>
            <a:endParaRPr lang="en-US" sz="2800" dirty="0" smtClean="0"/>
          </a:p>
          <a:p>
            <a:r>
              <a:rPr lang="en-US" sz="2800" dirty="0" smtClean="0"/>
              <a:t>Scott  A. Peterson and Drashti Joshi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Linkages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9050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Utilize </a:t>
            </a:r>
            <a:r>
              <a:rPr lang="en-US" sz="3000" dirty="0"/>
              <a:t>detailed roadway network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Reflect off-road transportation modes as accurately as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Travel model calibrated to existing condition (volumes and speeds)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Develop </a:t>
            </a:r>
            <a:r>
              <a:rPr lang="en-US" sz="3000" dirty="0"/>
              <a:t>customized inputs for MOVES2014 </a:t>
            </a:r>
          </a:p>
        </p:txBody>
      </p:sp>
    </p:spTree>
    <p:extLst>
      <p:ext uri="{BB962C8B-B14F-4D97-AF65-F5344CB8AC3E}">
        <p14:creationId xmlns:p14="http://schemas.microsoft.com/office/powerpoint/2010/main" val="38280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Linkages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</a:t>
            </a:r>
            <a:r>
              <a:rPr lang="en-US" dirty="0">
                <a:solidFill>
                  <a:schemeClr val="tx1"/>
                </a:solidFill>
              </a:rPr>
              <a:t>-road emissions</a:t>
            </a:r>
          </a:p>
          <a:p>
            <a:pPr lvl="1">
              <a:buFont typeface="Lucida Grande"/>
              <a:buChar char="–"/>
            </a:pPr>
            <a:r>
              <a:rPr lang="en-US" dirty="0"/>
              <a:t>Calculate and adjust inter-zonal assigned emissions using auto and truck volumes and speeds by geography</a:t>
            </a:r>
          </a:p>
          <a:p>
            <a:pPr lvl="1">
              <a:buFont typeface="Lucida Grande"/>
              <a:buChar char="–"/>
            </a:pPr>
            <a:r>
              <a:rPr lang="en-US" dirty="0"/>
              <a:t>Calculate intra-zonal auto and truck emissions using volumes and speeds</a:t>
            </a:r>
          </a:p>
          <a:p>
            <a:pPr lvl="1">
              <a:buFont typeface="Lucida Grande"/>
              <a:buChar char="–"/>
            </a:pPr>
            <a:r>
              <a:rPr lang="en-US" dirty="0"/>
              <a:t>Calculate cold-start auto and truck emissions</a:t>
            </a:r>
          </a:p>
          <a:p>
            <a:pPr lvl="1">
              <a:buFont typeface="Lucida Grande"/>
              <a:buChar char="–"/>
            </a:pPr>
            <a:r>
              <a:rPr lang="en-US" dirty="0"/>
              <a:t>Calculate bus emissions by fuel type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rgbClr val="DDB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Linkages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47712" y="1737904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Off</a:t>
            </a:r>
            <a:r>
              <a:rPr lang="en-US" dirty="0">
                <a:solidFill>
                  <a:schemeClr val="tx1"/>
                </a:solidFill>
              </a:rPr>
              <a:t>-road emissions</a:t>
            </a:r>
          </a:p>
          <a:p>
            <a:pPr lvl="1">
              <a:buFont typeface="Lucida Grande"/>
              <a:buChar char="–"/>
            </a:pPr>
            <a:r>
              <a:rPr lang="en-US" sz="3200" dirty="0"/>
              <a:t>Calculate CR emissions</a:t>
            </a:r>
          </a:p>
          <a:p>
            <a:pPr lvl="1">
              <a:buFont typeface="Lucida Grande"/>
              <a:buChar char="–"/>
            </a:pPr>
            <a:r>
              <a:rPr lang="en-US" sz="3200" dirty="0"/>
              <a:t>Calculate </a:t>
            </a:r>
            <a:r>
              <a:rPr lang="en-US" sz="3200" dirty="0" smtClean="0"/>
              <a:t>ferry/water </a:t>
            </a:r>
            <a:r>
              <a:rPr lang="en-US" sz="3200" dirty="0"/>
              <a:t>taxi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emissions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Tally emissions</a:t>
            </a:r>
          </a:p>
          <a:p>
            <a:pPr lvl="1">
              <a:buFont typeface="Lucida Grande"/>
              <a:buChar char="–"/>
            </a:pPr>
            <a:r>
              <a:rPr lang="en-US" sz="3200" dirty="0">
                <a:solidFill>
                  <a:srgbClr val="FEFFFC"/>
                </a:solidFill>
              </a:rPr>
              <a:t>On-road emissions</a:t>
            </a:r>
          </a:p>
          <a:p>
            <a:pPr lvl="1">
              <a:buFont typeface="Lucida Grande"/>
              <a:buChar char="–"/>
            </a:pPr>
            <a:r>
              <a:rPr lang="en-US" sz="3200" dirty="0">
                <a:solidFill>
                  <a:srgbClr val="FEFFFC"/>
                </a:solidFill>
              </a:rPr>
              <a:t>Off-road emissions</a:t>
            </a:r>
          </a:p>
        </p:txBody>
      </p:sp>
      <p:pic>
        <p:nvPicPr>
          <p:cNvPr id="3" name="Picture 2" descr="CommBoat_FlyingCloud_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30171" r="9336" b="8270"/>
          <a:stretch/>
        </p:blipFill>
        <p:spPr>
          <a:xfrm>
            <a:off x="6728208" y="4114800"/>
            <a:ext cx="2007157" cy="1295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5" descr="Image result for mbta commuter rail train images"/>
          <p:cNvSpPr>
            <a:spLocks noChangeAspect="1" noChangeArrowheads="1"/>
          </p:cNvSpPr>
          <p:nvPr/>
        </p:nvSpPr>
        <p:spPr bwMode="auto">
          <a:xfrm>
            <a:off x="0" y="-136525"/>
            <a:ext cx="14954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47" y="2123050"/>
            <a:ext cx="2016017" cy="163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Lessons Learned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752600"/>
            <a:ext cx="7772400" cy="431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EFFFC"/>
                </a:solidFill>
              </a:rPr>
              <a:t>Developing </a:t>
            </a:r>
            <a:r>
              <a:rPr lang="en-US" sz="2800" dirty="0">
                <a:solidFill>
                  <a:srgbClr val="FEFFFC"/>
                </a:solidFill>
              </a:rPr>
              <a:t>a detailed highway and transit network for assignment consistent with geographic areas being summarized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C"/>
                </a:solidFill>
              </a:rPr>
              <a:t>Truck assignment the most difficult to replicate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C"/>
                </a:solidFill>
              </a:rPr>
              <a:t>Develop flags to isolate each bus technology type and route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C"/>
                </a:solidFill>
              </a:rPr>
              <a:t>Need better data on marine engine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C"/>
                </a:solidFill>
              </a:rPr>
              <a:t>Having data on fuel use is extremely helpful to estimate fuel economy for non-road vehicles</a:t>
            </a:r>
          </a:p>
        </p:txBody>
      </p:sp>
    </p:spTree>
    <p:extLst>
      <p:ext uri="{BB962C8B-B14F-4D97-AF65-F5344CB8AC3E}">
        <p14:creationId xmlns:p14="http://schemas.microsoft.com/office/powerpoint/2010/main" val="136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066800"/>
            <a:ext cx="7772400" cy="4114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DDBD50"/>
                </a:solidFill>
              </a:rPr>
              <a:t>Thank You!</a:t>
            </a:r>
            <a:br>
              <a:rPr lang="en-US" dirty="0" smtClean="0">
                <a:solidFill>
                  <a:srgbClr val="DDBD50"/>
                </a:solidFill>
              </a:rPr>
            </a:br>
            <a:r>
              <a:rPr lang="en-US" dirty="0" smtClean="0">
                <a:solidFill>
                  <a:srgbClr val="DDBD50"/>
                </a:solidFill>
              </a:rPr>
              <a:t> </a:t>
            </a:r>
            <a:br>
              <a:rPr lang="en-US" dirty="0" smtClean="0">
                <a:solidFill>
                  <a:srgbClr val="DDBD50"/>
                </a:solidFill>
              </a:rPr>
            </a:br>
            <a:r>
              <a:rPr lang="en-US" dirty="0" smtClean="0">
                <a:solidFill>
                  <a:srgbClr val="DDBD50"/>
                </a:solidFill>
              </a:rPr>
              <a:t/>
            </a:r>
            <a:br>
              <a:rPr lang="en-US" dirty="0" smtClean="0">
                <a:solidFill>
                  <a:srgbClr val="DDBD50"/>
                </a:solidFill>
              </a:rPr>
            </a:br>
            <a:r>
              <a:rPr lang="en-US" sz="3200" dirty="0" smtClean="0"/>
              <a:t>Contact info: </a:t>
            </a:r>
            <a:br>
              <a:rPr lang="en-US" sz="3200" dirty="0" smtClean="0"/>
            </a:br>
            <a:r>
              <a:rPr lang="en-US" sz="3200" dirty="0" err="1" smtClean="0"/>
              <a:t>speterson@ctps.org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13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Overview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Role of CTPS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Need for Integrated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Travel </a:t>
            </a:r>
            <a:r>
              <a:rPr lang="en-US" sz="3000" dirty="0"/>
              <a:t>Demand Model (</a:t>
            </a:r>
            <a:r>
              <a:rPr lang="en-US" sz="3000" dirty="0" smtClean="0"/>
              <a:t>TDM)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Multi-modal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Air Quality Models (AQM)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Linkages </a:t>
            </a:r>
            <a:r>
              <a:rPr lang="en-US" sz="3000" dirty="0"/>
              <a:t>Between TDM and </a:t>
            </a:r>
            <a:r>
              <a:rPr lang="en-US" sz="3000" dirty="0" smtClean="0"/>
              <a:t>AQM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41726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Role of CTPS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Staff to the Boston Region MPO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a group focused on model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staff trained in air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model to support LRTP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</a:t>
            </a:r>
            <a:r>
              <a:rPr lang="en-US" dirty="0" err="1"/>
              <a:t>MassDOT</a:t>
            </a:r>
            <a:r>
              <a:rPr lang="en-US" dirty="0"/>
              <a:t> in project analysis</a:t>
            </a:r>
          </a:p>
        </p:txBody>
      </p:sp>
    </p:spTree>
    <p:extLst>
      <p:ext uri="{BB962C8B-B14F-4D97-AF65-F5344CB8AC3E}">
        <p14:creationId xmlns:p14="http://schemas.microsoft.com/office/powerpoint/2010/main" val="29100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Need for an Integrated Model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981200"/>
            <a:ext cx="777240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EFFFC"/>
                </a:solidFill>
              </a:rPr>
              <a:t>Air </a:t>
            </a:r>
            <a:r>
              <a:rPr lang="en-US" dirty="0">
                <a:solidFill>
                  <a:srgbClr val="FEFFFC"/>
                </a:solidFill>
              </a:rPr>
              <a:t>Quality Conformity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C"/>
                </a:solidFill>
              </a:rPr>
              <a:t>Support MPO Goal to Reduce CO</a:t>
            </a:r>
            <a:r>
              <a:rPr lang="en-US" sz="3600" baseline="-25000" dirty="0">
                <a:solidFill>
                  <a:srgbClr val="FEFFFC"/>
                </a:solidFill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C"/>
                </a:solidFill>
              </a:rPr>
              <a:t>Assist the MPO and </a:t>
            </a:r>
            <a:r>
              <a:rPr lang="en-US" dirty="0" err="1">
                <a:solidFill>
                  <a:srgbClr val="FEFFFC"/>
                </a:solidFill>
              </a:rPr>
              <a:t>MassDOT</a:t>
            </a:r>
            <a:r>
              <a:rPr lang="en-US" dirty="0">
                <a:solidFill>
                  <a:srgbClr val="FEFFFC"/>
                </a:solidFill>
              </a:rPr>
              <a:t> </a:t>
            </a:r>
            <a:r>
              <a:rPr lang="en-US" dirty="0" smtClean="0">
                <a:solidFill>
                  <a:srgbClr val="FEFFFC"/>
                </a:solidFill>
              </a:rPr>
              <a:t/>
            </a:r>
            <a:br>
              <a:rPr lang="en-US" dirty="0" smtClean="0">
                <a:solidFill>
                  <a:srgbClr val="FEFFFC"/>
                </a:solidFill>
              </a:rPr>
            </a:br>
            <a:r>
              <a:rPr lang="en-US" dirty="0" smtClean="0">
                <a:solidFill>
                  <a:srgbClr val="FEFFFC"/>
                </a:solidFill>
              </a:rPr>
              <a:t>in conducting </a:t>
            </a:r>
            <a:r>
              <a:rPr lang="en-US" dirty="0">
                <a:solidFill>
                  <a:srgbClr val="FEFFFC"/>
                </a:solidFill>
              </a:rPr>
              <a:t>Health Impact </a:t>
            </a:r>
            <a:br>
              <a:rPr lang="en-US" dirty="0">
                <a:solidFill>
                  <a:srgbClr val="FEFFFC"/>
                </a:solidFill>
              </a:rPr>
            </a:br>
            <a:r>
              <a:rPr lang="en-US" dirty="0" smtClean="0">
                <a:solidFill>
                  <a:srgbClr val="FEFFFC"/>
                </a:solidFill>
              </a:rPr>
              <a:t>Assessments</a:t>
            </a:r>
            <a:endParaRPr lang="en-US" dirty="0">
              <a:solidFill>
                <a:srgbClr val="FEFFF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C"/>
                </a:solidFill>
              </a:rPr>
              <a:t>Support MassDOT Goals  </a:t>
            </a:r>
            <a:r>
              <a:rPr lang="en-US" dirty="0" smtClean="0">
                <a:solidFill>
                  <a:srgbClr val="FEFFFC"/>
                </a:solidFill>
              </a:rPr>
              <a:t>                      Outlined in </a:t>
            </a:r>
            <a:r>
              <a:rPr lang="en-US" dirty="0">
                <a:solidFill>
                  <a:srgbClr val="FEFFFC"/>
                </a:solidFill>
              </a:rPr>
              <a:t>the GWSA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24" y="3810000"/>
            <a:ext cx="1692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39" y="1981200"/>
            <a:ext cx="171941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152400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DBD50"/>
                </a:solidFill>
              </a:rPr>
              <a:t>MPO covers 101 municipalities, but the model area covers 164</a:t>
            </a:r>
            <a:r>
              <a:rPr lang="en-US" sz="3200" b="1" dirty="0">
                <a:solidFill>
                  <a:srgbClr val="DDBD50"/>
                </a:solidFill>
              </a:rPr>
              <a:t> </a:t>
            </a:r>
            <a:r>
              <a:rPr lang="en-US" sz="3200" b="1" dirty="0" smtClean="0">
                <a:solidFill>
                  <a:srgbClr val="DDBD50"/>
                </a:solidFill>
              </a:rPr>
              <a:t>municipalities, representing eastern MA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5705"/>
            <a:ext cx="4876800" cy="502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Travel Demand Model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9812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Traditional </a:t>
            </a:r>
            <a:r>
              <a:rPr lang="en-US" dirty="0"/>
              <a:t>4-Step model is in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Covers eastern Massachusetts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Covers 4 time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2727 transportation analysis zones (TAZs)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Five trip 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Multi-modal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9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 FLOW CHART_S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762000"/>
            <a:ext cx="6642100" cy="57607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Travel Demand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Multi-modal Travel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8221" y="1524000"/>
            <a:ext cx="54102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Highway </a:t>
            </a:r>
            <a:r>
              <a:rPr lang="en-US" sz="2400" dirty="0" smtClean="0">
                <a:solidFill>
                  <a:schemeClr val="tx1"/>
                </a:solidFill>
              </a:rPr>
              <a:t>(10.5 million vehicle trips)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Lucida Grande"/>
              <a:buChar char="–"/>
            </a:pPr>
            <a:r>
              <a:rPr lang="en-US" dirty="0"/>
              <a:t>Autos</a:t>
            </a:r>
          </a:p>
          <a:p>
            <a:pPr lvl="1">
              <a:buFont typeface="Lucida Grande"/>
              <a:buChar char="–"/>
            </a:pPr>
            <a:r>
              <a:rPr lang="en-US" dirty="0"/>
              <a:t>Trucks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7E6FF"/>
                </a:solidFill>
              </a:rPr>
              <a:t>Transit</a:t>
            </a:r>
          </a:p>
          <a:p>
            <a:pPr lvl="1">
              <a:buFont typeface="Lucida Grande"/>
              <a:buChar char="–"/>
            </a:pPr>
            <a:r>
              <a:rPr lang="en-US" dirty="0" smtClean="0">
                <a:solidFill>
                  <a:srgbClr val="FEFFFC"/>
                </a:solidFill>
              </a:rPr>
              <a:t>Buses </a:t>
            </a:r>
            <a:r>
              <a:rPr lang="en-US" sz="2400" dirty="0" smtClean="0">
                <a:solidFill>
                  <a:srgbClr val="FEFFFC"/>
                </a:solidFill>
              </a:rPr>
              <a:t>(174 routes)</a:t>
            </a:r>
            <a:endParaRPr lang="en-US" sz="2400" dirty="0">
              <a:solidFill>
                <a:srgbClr val="FEFFFC"/>
              </a:solidFill>
            </a:endParaRPr>
          </a:p>
          <a:p>
            <a:pPr lvl="1">
              <a:buFont typeface="Lucida Grande"/>
              <a:buChar char="–"/>
            </a:pPr>
            <a:r>
              <a:rPr lang="en-US" dirty="0" smtClean="0">
                <a:solidFill>
                  <a:srgbClr val="FEFFFC"/>
                </a:solidFill>
              </a:rPr>
              <a:t>RTL </a:t>
            </a:r>
            <a:r>
              <a:rPr lang="en-US" sz="2400" dirty="0" smtClean="0">
                <a:solidFill>
                  <a:srgbClr val="FEFFFC"/>
                </a:solidFill>
              </a:rPr>
              <a:t>(9 routes)</a:t>
            </a:r>
            <a:endParaRPr lang="en-US" sz="2400" dirty="0">
              <a:solidFill>
                <a:srgbClr val="FEFFFC"/>
              </a:solidFill>
            </a:endParaRPr>
          </a:p>
          <a:p>
            <a:pPr lvl="1">
              <a:buFont typeface="Lucida Grande"/>
              <a:buChar char="–"/>
            </a:pPr>
            <a:r>
              <a:rPr lang="en-US" dirty="0" smtClean="0">
                <a:solidFill>
                  <a:srgbClr val="FEFFFC"/>
                </a:solidFill>
              </a:rPr>
              <a:t>CR </a:t>
            </a:r>
            <a:r>
              <a:rPr lang="en-US" sz="2400" dirty="0" smtClean="0">
                <a:solidFill>
                  <a:srgbClr val="FEFFFC"/>
                </a:solidFill>
              </a:rPr>
              <a:t>(14 routes)</a:t>
            </a:r>
            <a:endParaRPr lang="en-US" sz="2400" dirty="0">
              <a:solidFill>
                <a:srgbClr val="FEFFFC"/>
              </a:solidFill>
            </a:endParaRPr>
          </a:p>
          <a:p>
            <a:pPr lvl="1">
              <a:buFont typeface="Lucida Grande"/>
              <a:buChar char="–"/>
            </a:pPr>
            <a:r>
              <a:rPr lang="en-US" dirty="0" smtClean="0">
                <a:solidFill>
                  <a:srgbClr val="FEFFFC"/>
                </a:solidFill>
              </a:rPr>
              <a:t>Ferry </a:t>
            </a:r>
            <a:r>
              <a:rPr lang="en-US" sz="2400" dirty="0" smtClean="0">
                <a:solidFill>
                  <a:srgbClr val="FEFFFC"/>
                </a:solidFill>
              </a:rPr>
              <a:t>(3 routes)</a:t>
            </a:r>
            <a:endParaRPr lang="en-US" sz="2400" dirty="0">
              <a:solidFill>
                <a:srgbClr val="FEFFFC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531588" y="4273241"/>
            <a:ext cx="2895600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Non-motorized</a:t>
            </a:r>
          </a:p>
          <a:p>
            <a:pPr lvl="1">
              <a:buFont typeface="Lucida Grande"/>
              <a:buChar char="–"/>
            </a:pPr>
            <a:r>
              <a:rPr lang="en-US" dirty="0"/>
              <a:t>Walking</a:t>
            </a:r>
          </a:p>
          <a:p>
            <a:pPr lvl="1">
              <a:buFont typeface="Lucida Grande"/>
              <a:buChar char="–"/>
            </a:pPr>
            <a:r>
              <a:rPr lang="en-US" dirty="0"/>
              <a:t>Biking</a:t>
            </a:r>
          </a:p>
        </p:txBody>
      </p:sp>
      <p:pic>
        <p:nvPicPr>
          <p:cNvPr id="7" name="Picture 6" descr="multimodal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 t="18478" r="13835" b="34197"/>
          <a:stretch/>
        </p:blipFill>
        <p:spPr>
          <a:xfrm>
            <a:off x="5618421" y="1441530"/>
            <a:ext cx="2819400" cy="28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DDBD50"/>
                </a:solidFill>
              </a:rPr>
              <a:t>Air Quality Modeling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1295400"/>
            <a:ext cx="7772400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MOVES2014 </a:t>
            </a:r>
            <a:r>
              <a:rPr lang="en-US" sz="2800" dirty="0">
                <a:solidFill>
                  <a:schemeClr val="tx1"/>
                </a:solidFill>
              </a:rPr>
              <a:t>Guidance for on-road vehicles</a:t>
            </a:r>
          </a:p>
          <a:p>
            <a:pPr lvl="1">
              <a:buFont typeface="Lucida Grande"/>
              <a:buChar char="–"/>
            </a:pPr>
            <a:r>
              <a:rPr lang="en-US" sz="2400" dirty="0"/>
              <a:t>Autos</a:t>
            </a:r>
          </a:p>
          <a:p>
            <a:pPr lvl="1">
              <a:buFont typeface="Lucida Grande"/>
              <a:buChar char="–"/>
            </a:pPr>
            <a:r>
              <a:rPr lang="en-US" sz="2400" dirty="0"/>
              <a:t>Trucks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7E6FF"/>
                </a:solidFill>
              </a:rPr>
              <a:t>FTA New Start Guidance for Buses</a:t>
            </a:r>
          </a:p>
          <a:p>
            <a:pPr lvl="1">
              <a:buFont typeface="Lucida Grande"/>
              <a:buChar char="–"/>
            </a:pPr>
            <a:r>
              <a:rPr lang="en-US" sz="2400" dirty="0"/>
              <a:t>Diesel buses</a:t>
            </a:r>
          </a:p>
          <a:p>
            <a:pPr lvl="1">
              <a:buFont typeface="Lucida Grande"/>
              <a:buChar char="–"/>
            </a:pPr>
            <a:r>
              <a:rPr lang="en-US" sz="2400" dirty="0"/>
              <a:t>CNG buses</a:t>
            </a:r>
          </a:p>
          <a:p>
            <a:pPr lvl="1">
              <a:buFont typeface="Lucida Grande"/>
              <a:buChar char="–"/>
            </a:pPr>
            <a:r>
              <a:rPr lang="en-US" sz="2400" dirty="0" smtClean="0"/>
              <a:t>Electric </a:t>
            </a:r>
            <a:r>
              <a:rPr lang="en-US" sz="2400" dirty="0"/>
              <a:t>buses</a:t>
            </a:r>
          </a:p>
          <a:p>
            <a:pPr lvl="1">
              <a:buFont typeface="Lucida Grande"/>
              <a:buChar char="–"/>
            </a:pPr>
            <a:r>
              <a:rPr lang="en-US" sz="2400" dirty="0"/>
              <a:t>Duel-mode buses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7E6FF"/>
                </a:solidFill>
              </a:rPr>
              <a:t>FTA/EPA Guidance on CR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7E6FF"/>
                </a:solidFill>
              </a:rPr>
              <a:t>NESCAUM/EPA Scoping Report for Marine Vessels </a:t>
            </a:r>
          </a:p>
        </p:txBody>
      </p:sp>
      <p:pic>
        <p:nvPicPr>
          <p:cNvPr id="5" name="Picture 4" descr="MBTA New Hybrid Bus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11636" r="5787" b="9409"/>
          <a:stretch/>
        </p:blipFill>
        <p:spPr>
          <a:xfrm>
            <a:off x="6477000" y="3351028"/>
            <a:ext cx="2052244" cy="1371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45681"/>
            <a:ext cx="2052244" cy="142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oPPblue1">
  <a:themeElements>
    <a:clrScheme name="">
      <a:dk1>
        <a:srgbClr val="97E6FF"/>
      </a:dk1>
      <a:lt1>
        <a:srgbClr val="FEFFFC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EFFFD"/>
      </a:accent3>
      <a:accent4>
        <a:srgbClr val="80C4DA"/>
      </a:accent4>
      <a:accent5>
        <a:srgbClr val="DAEDEF"/>
      </a:accent5>
      <a:accent6>
        <a:srgbClr val="2D2D8A"/>
      </a:accent6>
      <a:hlink>
        <a:srgbClr val="94149D"/>
      </a:hlink>
      <a:folHlink>
        <a:srgbClr val="99CC00"/>
      </a:folHlink>
    </a:clrScheme>
    <a:fontScheme name="SlideCTPS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 Bold" charset="0"/>
            <a:ea typeface="ＭＳ Ｐゴシック" charset="0"/>
          </a:defRPr>
        </a:defPPr>
      </a:lstStyle>
    </a:lnDef>
  </a:objectDefaults>
  <a:extraClrSchemeLst>
    <a:extraClrScheme>
      <a:clrScheme name="SlideCTP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mpoPPblue1.potx</Template>
  <TotalTime>2389</TotalTime>
  <Words>371</Words>
  <Application>Microsoft Office PowerPoint</Application>
  <PresentationFormat>On-screen Show (4:3)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mpoPPblue1</vt:lpstr>
      <vt:lpstr>Integration of a Multimodal Travel Demand Model with the EPA’s Emission Model and  Off-Road Vehicle Emission Guidance:  Lessons Learned</vt:lpstr>
      <vt:lpstr>Overview</vt:lpstr>
      <vt:lpstr>Role of CTPS</vt:lpstr>
      <vt:lpstr>Need for an Integrated Model</vt:lpstr>
      <vt:lpstr>PowerPoint Presentation</vt:lpstr>
      <vt:lpstr>Travel Demand Model</vt:lpstr>
      <vt:lpstr>PowerPoint Presentation</vt:lpstr>
      <vt:lpstr>Multi-modal Travel </vt:lpstr>
      <vt:lpstr>Air Quality Modeling</vt:lpstr>
      <vt:lpstr>Linkages</vt:lpstr>
      <vt:lpstr>Linkages</vt:lpstr>
      <vt:lpstr>Linkages</vt:lpstr>
      <vt:lpstr>Lessons Learned</vt:lpstr>
      <vt:lpstr>PowerPoint Presentation</vt:lpstr>
    </vt:vector>
  </TitlesOfParts>
  <Company>ᗫ䀀]讘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Gillis</dc:creator>
  <cp:lastModifiedBy>peterson</cp:lastModifiedBy>
  <cp:revision>211</cp:revision>
  <cp:lastPrinted>2013-12-18T19:56:24Z</cp:lastPrinted>
  <dcterms:created xsi:type="dcterms:W3CDTF">2009-09-28T16:35:37Z</dcterms:created>
  <dcterms:modified xsi:type="dcterms:W3CDTF">2015-05-15T15:56:16Z</dcterms:modified>
</cp:coreProperties>
</file>