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83" r:id="rId2"/>
    <p:sldId id="287" r:id="rId3"/>
    <p:sldId id="288" r:id="rId4"/>
    <p:sldId id="289" r:id="rId5"/>
    <p:sldId id="295" r:id="rId6"/>
    <p:sldId id="291" r:id="rId7"/>
    <p:sldId id="292" r:id="rId8"/>
    <p:sldId id="294" r:id="rId9"/>
    <p:sldId id="258" r:id="rId10"/>
    <p:sldId id="265" r:id="rId11"/>
    <p:sldId id="261" r:id="rId12"/>
    <p:sldId id="262" r:id="rId13"/>
    <p:sldId id="296" r:id="rId14"/>
    <p:sldId id="268" r:id="rId15"/>
    <p:sldId id="274" r:id="rId16"/>
    <p:sldId id="270" r:id="rId17"/>
    <p:sldId id="271" r:id="rId18"/>
    <p:sldId id="272" r:id="rId19"/>
    <p:sldId id="28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76199" autoAdjust="0"/>
  </p:normalViewPr>
  <p:slideViewPr>
    <p:cSldViewPr>
      <p:cViewPr varScale="1">
        <p:scale>
          <a:sx n="51" d="100"/>
          <a:sy n="51" d="100"/>
        </p:scale>
        <p:origin x="-184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F4AC0-8949-41E1-8A2B-F9B70991085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17D2559-E33D-4C6C-933F-510EDA6ABA7E}">
      <dgm:prSet phldrT="[Text]"/>
      <dgm:spPr>
        <a:solidFill>
          <a:srgbClr val="FFC000"/>
        </a:solidFill>
      </dgm:spPr>
      <dgm:t>
        <a:bodyPr/>
        <a:lstStyle/>
        <a:p>
          <a:r>
            <a:rPr lang="en-US" dirty="0"/>
            <a:t>Trip Generation</a:t>
          </a:r>
        </a:p>
      </dgm:t>
    </dgm:pt>
    <dgm:pt modelId="{280FE8D9-C503-45B8-AB04-45644DBB6742}" type="parTrans" cxnId="{49CC756E-B9DE-4C5A-BE3F-2C7D8A926F5C}">
      <dgm:prSet/>
      <dgm:spPr/>
      <dgm:t>
        <a:bodyPr/>
        <a:lstStyle/>
        <a:p>
          <a:endParaRPr lang="en-US"/>
        </a:p>
      </dgm:t>
    </dgm:pt>
    <dgm:pt modelId="{CD7C3713-9642-4428-BA21-57A85C744E19}" type="sibTrans" cxnId="{49CC756E-B9DE-4C5A-BE3F-2C7D8A926F5C}">
      <dgm:prSet/>
      <dgm:spPr/>
      <dgm:t>
        <a:bodyPr/>
        <a:lstStyle/>
        <a:p>
          <a:endParaRPr lang="en-US"/>
        </a:p>
      </dgm:t>
    </dgm:pt>
    <dgm:pt modelId="{8980927A-BBDD-401C-A232-D940506455DB}">
      <dgm:prSet phldrT="[Text]"/>
      <dgm:spPr/>
      <dgm:t>
        <a:bodyPr/>
        <a:lstStyle/>
        <a:p>
          <a:r>
            <a:rPr lang="en-US"/>
            <a:t>Skimming</a:t>
          </a:r>
        </a:p>
      </dgm:t>
    </dgm:pt>
    <dgm:pt modelId="{D2BC1167-477A-4DE0-A79D-BF781578EF38}" type="parTrans" cxnId="{72D00411-4A3E-4426-9BF4-8BA0429ACE6D}">
      <dgm:prSet/>
      <dgm:spPr/>
      <dgm:t>
        <a:bodyPr/>
        <a:lstStyle/>
        <a:p>
          <a:endParaRPr lang="en-US"/>
        </a:p>
      </dgm:t>
    </dgm:pt>
    <dgm:pt modelId="{D507FAB1-436B-4875-AD2B-EF9BEBA91429}" type="sibTrans" cxnId="{72D00411-4A3E-4426-9BF4-8BA0429ACE6D}">
      <dgm:prSet/>
      <dgm:spPr/>
      <dgm:t>
        <a:bodyPr/>
        <a:lstStyle/>
        <a:p>
          <a:endParaRPr lang="en-US"/>
        </a:p>
      </dgm:t>
    </dgm:pt>
    <dgm:pt modelId="{9EA5D35B-18CF-4F48-B9EC-4493836F38E7}">
      <dgm:prSet phldrT="[Text]"/>
      <dgm:spPr/>
      <dgm:t>
        <a:bodyPr/>
        <a:lstStyle/>
        <a:p>
          <a:r>
            <a:rPr lang="en-US"/>
            <a:t>Distribution</a:t>
          </a:r>
        </a:p>
      </dgm:t>
    </dgm:pt>
    <dgm:pt modelId="{44A38359-7A02-4697-AC79-6262BD075510}" type="parTrans" cxnId="{693A98B6-749F-497C-89AA-B3C15677A10F}">
      <dgm:prSet/>
      <dgm:spPr/>
      <dgm:t>
        <a:bodyPr/>
        <a:lstStyle/>
        <a:p>
          <a:endParaRPr lang="en-US"/>
        </a:p>
      </dgm:t>
    </dgm:pt>
    <dgm:pt modelId="{D01F9E48-215E-4F6C-9931-E71DFF715918}" type="sibTrans" cxnId="{693A98B6-749F-497C-89AA-B3C15677A10F}">
      <dgm:prSet/>
      <dgm:spPr/>
      <dgm:t>
        <a:bodyPr/>
        <a:lstStyle/>
        <a:p>
          <a:endParaRPr lang="en-US"/>
        </a:p>
      </dgm:t>
    </dgm:pt>
    <dgm:pt modelId="{BC59719A-D055-4F2A-AA7F-A8A8A76A655F}">
      <dgm:prSet phldrT="[Text]"/>
      <dgm:spPr/>
      <dgm:t>
        <a:bodyPr/>
        <a:lstStyle/>
        <a:p>
          <a:r>
            <a:rPr lang="en-US"/>
            <a:t>Mode Choice</a:t>
          </a:r>
        </a:p>
      </dgm:t>
    </dgm:pt>
    <dgm:pt modelId="{1A967C8E-2C70-4698-BFDA-DE8F222DD07D}" type="parTrans" cxnId="{B5538837-3890-4E98-8445-F5DD44FC585F}">
      <dgm:prSet/>
      <dgm:spPr/>
      <dgm:t>
        <a:bodyPr/>
        <a:lstStyle/>
        <a:p>
          <a:endParaRPr lang="en-US"/>
        </a:p>
      </dgm:t>
    </dgm:pt>
    <dgm:pt modelId="{8BF23976-410A-4772-AF65-0F34A2122770}" type="sibTrans" cxnId="{B5538837-3890-4E98-8445-F5DD44FC585F}">
      <dgm:prSet/>
      <dgm:spPr/>
      <dgm:t>
        <a:bodyPr/>
        <a:lstStyle/>
        <a:p>
          <a:endParaRPr lang="en-US"/>
        </a:p>
      </dgm:t>
    </dgm:pt>
    <dgm:pt modelId="{A0BB60C7-C8AF-47FD-98FA-EDAA62ACB50B}">
      <dgm:prSet phldrT="[Text]"/>
      <dgm:spPr/>
      <dgm:t>
        <a:bodyPr/>
        <a:lstStyle/>
        <a:p>
          <a:r>
            <a:rPr lang="en-US"/>
            <a:t>Assignment</a:t>
          </a:r>
        </a:p>
      </dgm:t>
    </dgm:pt>
    <dgm:pt modelId="{7C468824-635C-49E5-9266-13C5880D9C88}" type="parTrans" cxnId="{AC2FB326-9079-4E05-B999-4090F0CE8B9B}">
      <dgm:prSet/>
      <dgm:spPr/>
      <dgm:t>
        <a:bodyPr/>
        <a:lstStyle/>
        <a:p>
          <a:endParaRPr lang="en-US"/>
        </a:p>
      </dgm:t>
    </dgm:pt>
    <dgm:pt modelId="{6ED348F7-1ED8-4EF5-9B6E-B7A54961EF7F}" type="sibTrans" cxnId="{AC2FB326-9079-4E05-B999-4090F0CE8B9B}">
      <dgm:prSet/>
      <dgm:spPr/>
      <dgm:t>
        <a:bodyPr/>
        <a:lstStyle/>
        <a:p>
          <a:endParaRPr lang="en-US"/>
        </a:p>
      </dgm:t>
    </dgm:pt>
    <dgm:pt modelId="{EC447F6F-BA8A-4FE7-A8FA-6391DF4A809B}">
      <dgm:prSet phldrT="[Text]" custT="1"/>
      <dgm:spPr>
        <a:solidFill>
          <a:srgbClr val="FFC000"/>
        </a:solidFill>
      </dgm:spPr>
      <dgm:t>
        <a:bodyPr/>
        <a:lstStyle/>
        <a:p>
          <a:r>
            <a:rPr lang="en-US" sz="1400" dirty="0"/>
            <a:t>Non-Resident Models</a:t>
          </a:r>
        </a:p>
      </dgm:t>
    </dgm:pt>
    <dgm:pt modelId="{6448D28D-29CE-4015-A6DA-11932AA8EE87}" type="parTrans" cxnId="{2D42B594-309B-490F-9289-B793389289E1}">
      <dgm:prSet/>
      <dgm:spPr/>
      <dgm:t>
        <a:bodyPr/>
        <a:lstStyle/>
        <a:p>
          <a:endParaRPr lang="en-US"/>
        </a:p>
      </dgm:t>
    </dgm:pt>
    <dgm:pt modelId="{CA1071CB-FEA0-4805-8C66-00ABCAE59146}" type="sibTrans" cxnId="{2D42B594-309B-490F-9289-B793389289E1}">
      <dgm:prSet/>
      <dgm:spPr/>
      <dgm:t>
        <a:bodyPr/>
        <a:lstStyle/>
        <a:p>
          <a:endParaRPr lang="en-US"/>
        </a:p>
      </dgm:t>
    </dgm:pt>
    <dgm:pt modelId="{6D0032CD-694F-4F0B-8EDC-9CB1CAD1AF54}" type="pres">
      <dgm:prSet presAssocID="{C3CF4AC0-8949-41E1-8A2B-F9B709910855}" presName="Name0" presStyleCnt="0">
        <dgm:presLayoutVars>
          <dgm:dir/>
          <dgm:animLvl val="lvl"/>
          <dgm:resizeHandles val="exact"/>
        </dgm:presLayoutVars>
      </dgm:prSet>
      <dgm:spPr/>
      <dgm:t>
        <a:bodyPr/>
        <a:lstStyle/>
        <a:p>
          <a:endParaRPr lang="en-US"/>
        </a:p>
      </dgm:t>
    </dgm:pt>
    <dgm:pt modelId="{307555A7-E7F8-4B4B-8F45-F29C98A4C98E}" type="pres">
      <dgm:prSet presAssocID="{D17D2559-E33D-4C6C-933F-510EDA6ABA7E}" presName="linNode" presStyleCnt="0"/>
      <dgm:spPr/>
    </dgm:pt>
    <dgm:pt modelId="{AF4D5085-F23E-41AD-9CE8-88F89ED45C90}" type="pres">
      <dgm:prSet presAssocID="{D17D2559-E33D-4C6C-933F-510EDA6ABA7E}" presName="parentText" presStyleLbl="node1" presStyleIdx="0" presStyleCnt="6">
        <dgm:presLayoutVars>
          <dgm:chMax val="1"/>
          <dgm:bulletEnabled val="1"/>
        </dgm:presLayoutVars>
      </dgm:prSet>
      <dgm:spPr/>
      <dgm:t>
        <a:bodyPr/>
        <a:lstStyle/>
        <a:p>
          <a:endParaRPr lang="en-US"/>
        </a:p>
      </dgm:t>
    </dgm:pt>
    <dgm:pt modelId="{EF3EBB4C-FD43-49D7-A9A1-4E9E6C052879}" type="pres">
      <dgm:prSet presAssocID="{CD7C3713-9642-4428-BA21-57A85C744E19}" presName="sp" presStyleCnt="0"/>
      <dgm:spPr/>
    </dgm:pt>
    <dgm:pt modelId="{E5AE26A9-4EE1-4437-8E7B-BDF4DD3C1DAA}" type="pres">
      <dgm:prSet presAssocID="{EC447F6F-BA8A-4FE7-A8FA-6391DF4A809B}" presName="linNode" presStyleCnt="0"/>
      <dgm:spPr/>
    </dgm:pt>
    <dgm:pt modelId="{6C7321F2-1421-485C-B449-ABABDBF08F6F}" type="pres">
      <dgm:prSet presAssocID="{EC447F6F-BA8A-4FE7-A8FA-6391DF4A809B}" presName="parentText" presStyleLbl="node1" presStyleIdx="1" presStyleCnt="6">
        <dgm:presLayoutVars>
          <dgm:chMax val="1"/>
          <dgm:bulletEnabled val="1"/>
        </dgm:presLayoutVars>
      </dgm:prSet>
      <dgm:spPr/>
      <dgm:t>
        <a:bodyPr/>
        <a:lstStyle/>
        <a:p>
          <a:endParaRPr lang="en-US"/>
        </a:p>
      </dgm:t>
    </dgm:pt>
    <dgm:pt modelId="{46B440C7-8431-4C2D-B9C2-84BB860438D2}" type="pres">
      <dgm:prSet presAssocID="{CA1071CB-FEA0-4805-8C66-00ABCAE59146}" presName="sp" presStyleCnt="0"/>
      <dgm:spPr/>
    </dgm:pt>
    <dgm:pt modelId="{E7ECC096-E52E-45CA-9E24-CB42E0BC6108}" type="pres">
      <dgm:prSet presAssocID="{8980927A-BBDD-401C-A232-D940506455DB}" presName="linNode" presStyleCnt="0"/>
      <dgm:spPr/>
    </dgm:pt>
    <dgm:pt modelId="{1BAB30DF-CB15-4844-A997-B18715F4D759}" type="pres">
      <dgm:prSet presAssocID="{8980927A-BBDD-401C-A232-D940506455DB}" presName="parentText" presStyleLbl="node1" presStyleIdx="2" presStyleCnt="6">
        <dgm:presLayoutVars>
          <dgm:chMax val="1"/>
          <dgm:bulletEnabled val="1"/>
        </dgm:presLayoutVars>
      </dgm:prSet>
      <dgm:spPr/>
      <dgm:t>
        <a:bodyPr/>
        <a:lstStyle/>
        <a:p>
          <a:endParaRPr lang="en-US"/>
        </a:p>
      </dgm:t>
    </dgm:pt>
    <dgm:pt modelId="{B9727B7D-0911-4388-8728-1D64BC1C6139}" type="pres">
      <dgm:prSet presAssocID="{D507FAB1-436B-4875-AD2B-EF9BEBA91429}" presName="sp" presStyleCnt="0"/>
      <dgm:spPr/>
    </dgm:pt>
    <dgm:pt modelId="{B9A618D4-2794-4F45-90B1-604BD366ED12}" type="pres">
      <dgm:prSet presAssocID="{9EA5D35B-18CF-4F48-B9EC-4493836F38E7}" presName="linNode" presStyleCnt="0"/>
      <dgm:spPr/>
    </dgm:pt>
    <dgm:pt modelId="{1031765A-79B2-4205-8B8D-3F1B71540436}" type="pres">
      <dgm:prSet presAssocID="{9EA5D35B-18CF-4F48-B9EC-4493836F38E7}" presName="parentText" presStyleLbl="node1" presStyleIdx="3" presStyleCnt="6">
        <dgm:presLayoutVars>
          <dgm:chMax val="1"/>
          <dgm:bulletEnabled val="1"/>
        </dgm:presLayoutVars>
      </dgm:prSet>
      <dgm:spPr/>
      <dgm:t>
        <a:bodyPr/>
        <a:lstStyle/>
        <a:p>
          <a:endParaRPr lang="en-US"/>
        </a:p>
      </dgm:t>
    </dgm:pt>
    <dgm:pt modelId="{F56D703B-A805-4BC2-A86E-E355C6D2D4BE}" type="pres">
      <dgm:prSet presAssocID="{D01F9E48-215E-4F6C-9931-E71DFF715918}" presName="sp" presStyleCnt="0"/>
      <dgm:spPr/>
    </dgm:pt>
    <dgm:pt modelId="{975E571B-3EC0-4008-A354-16EA47BC497B}" type="pres">
      <dgm:prSet presAssocID="{BC59719A-D055-4F2A-AA7F-A8A8A76A655F}" presName="linNode" presStyleCnt="0"/>
      <dgm:spPr/>
    </dgm:pt>
    <dgm:pt modelId="{91F6AF91-7BBD-49D3-8918-D40E91C96627}" type="pres">
      <dgm:prSet presAssocID="{BC59719A-D055-4F2A-AA7F-A8A8A76A655F}" presName="parentText" presStyleLbl="node1" presStyleIdx="4" presStyleCnt="6">
        <dgm:presLayoutVars>
          <dgm:chMax val="1"/>
          <dgm:bulletEnabled val="1"/>
        </dgm:presLayoutVars>
      </dgm:prSet>
      <dgm:spPr/>
      <dgm:t>
        <a:bodyPr/>
        <a:lstStyle/>
        <a:p>
          <a:endParaRPr lang="en-US"/>
        </a:p>
      </dgm:t>
    </dgm:pt>
    <dgm:pt modelId="{52D217A5-BB65-4072-AA3C-725FDAC18810}" type="pres">
      <dgm:prSet presAssocID="{8BF23976-410A-4772-AF65-0F34A2122770}" presName="sp" presStyleCnt="0"/>
      <dgm:spPr/>
    </dgm:pt>
    <dgm:pt modelId="{CEA809CA-0805-4034-984C-3D0559598C31}" type="pres">
      <dgm:prSet presAssocID="{A0BB60C7-C8AF-47FD-98FA-EDAA62ACB50B}" presName="linNode" presStyleCnt="0"/>
      <dgm:spPr/>
    </dgm:pt>
    <dgm:pt modelId="{AFCD3B34-8479-4CE7-B36B-FE2A986E2F34}" type="pres">
      <dgm:prSet presAssocID="{A0BB60C7-C8AF-47FD-98FA-EDAA62ACB50B}" presName="parentText" presStyleLbl="node1" presStyleIdx="5" presStyleCnt="6">
        <dgm:presLayoutVars>
          <dgm:chMax val="1"/>
          <dgm:bulletEnabled val="1"/>
        </dgm:presLayoutVars>
      </dgm:prSet>
      <dgm:spPr/>
      <dgm:t>
        <a:bodyPr/>
        <a:lstStyle/>
        <a:p>
          <a:endParaRPr lang="en-US"/>
        </a:p>
      </dgm:t>
    </dgm:pt>
  </dgm:ptLst>
  <dgm:cxnLst>
    <dgm:cxn modelId="{693A98B6-749F-497C-89AA-B3C15677A10F}" srcId="{C3CF4AC0-8949-41E1-8A2B-F9B709910855}" destId="{9EA5D35B-18CF-4F48-B9EC-4493836F38E7}" srcOrd="3" destOrd="0" parTransId="{44A38359-7A02-4697-AC79-6262BD075510}" sibTransId="{D01F9E48-215E-4F6C-9931-E71DFF715918}"/>
    <dgm:cxn modelId="{CF3DAA04-02F9-4975-9173-6DF56E0801CD}" type="presOf" srcId="{A0BB60C7-C8AF-47FD-98FA-EDAA62ACB50B}" destId="{AFCD3B34-8479-4CE7-B36B-FE2A986E2F34}" srcOrd="0" destOrd="0" presId="urn:microsoft.com/office/officeart/2005/8/layout/vList5"/>
    <dgm:cxn modelId="{6D645961-350C-43BC-8C34-F8401EE825F2}" type="presOf" srcId="{C3CF4AC0-8949-41E1-8A2B-F9B709910855}" destId="{6D0032CD-694F-4F0B-8EDC-9CB1CAD1AF54}" srcOrd="0" destOrd="0" presId="urn:microsoft.com/office/officeart/2005/8/layout/vList5"/>
    <dgm:cxn modelId="{3BAEACFF-3545-430B-8B7B-70B45AC6CF98}" type="presOf" srcId="{9EA5D35B-18CF-4F48-B9EC-4493836F38E7}" destId="{1031765A-79B2-4205-8B8D-3F1B71540436}" srcOrd="0" destOrd="0" presId="urn:microsoft.com/office/officeart/2005/8/layout/vList5"/>
    <dgm:cxn modelId="{AC2FB326-9079-4E05-B999-4090F0CE8B9B}" srcId="{C3CF4AC0-8949-41E1-8A2B-F9B709910855}" destId="{A0BB60C7-C8AF-47FD-98FA-EDAA62ACB50B}" srcOrd="5" destOrd="0" parTransId="{7C468824-635C-49E5-9266-13C5880D9C88}" sibTransId="{6ED348F7-1ED8-4EF5-9B6E-B7A54961EF7F}"/>
    <dgm:cxn modelId="{2D42B594-309B-490F-9289-B793389289E1}" srcId="{C3CF4AC0-8949-41E1-8A2B-F9B709910855}" destId="{EC447F6F-BA8A-4FE7-A8FA-6391DF4A809B}" srcOrd="1" destOrd="0" parTransId="{6448D28D-29CE-4015-A6DA-11932AA8EE87}" sibTransId="{CA1071CB-FEA0-4805-8C66-00ABCAE59146}"/>
    <dgm:cxn modelId="{022E5667-956F-4DDE-910D-20758EBF4141}" type="presOf" srcId="{D17D2559-E33D-4C6C-933F-510EDA6ABA7E}" destId="{AF4D5085-F23E-41AD-9CE8-88F89ED45C90}" srcOrd="0" destOrd="0" presId="urn:microsoft.com/office/officeart/2005/8/layout/vList5"/>
    <dgm:cxn modelId="{72D00411-4A3E-4426-9BF4-8BA0429ACE6D}" srcId="{C3CF4AC0-8949-41E1-8A2B-F9B709910855}" destId="{8980927A-BBDD-401C-A232-D940506455DB}" srcOrd="2" destOrd="0" parTransId="{D2BC1167-477A-4DE0-A79D-BF781578EF38}" sibTransId="{D507FAB1-436B-4875-AD2B-EF9BEBA91429}"/>
    <dgm:cxn modelId="{B5538837-3890-4E98-8445-F5DD44FC585F}" srcId="{C3CF4AC0-8949-41E1-8A2B-F9B709910855}" destId="{BC59719A-D055-4F2A-AA7F-A8A8A76A655F}" srcOrd="4" destOrd="0" parTransId="{1A967C8E-2C70-4698-BFDA-DE8F222DD07D}" sibTransId="{8BF23976-410A-4772-AF65-0F34A2122770}"/>
    <dgm:cxn modelId="{7C7CA1BB-0626-452D-A01A-08CA77ED8BE0}" type="presOf" srcId="{EC447F6F-BA8A-4FE7-A8FA-6391DF4A809B}" destId="{6C7321F2-1421-485C-B449-ABABDBF08F6F}" srcOrd="0" destOrd="0" presId="urn:microsoft.com/office/officeart/2005/8/layout/vList5"/>
    <dgm:cxn modelId="{E8BF04FE-C5E0-4163-921D-A5C2A1CB74EB}" type="presOf" srcId="{8980927A-BBDD-401C-A232-D940506455DB}" destId="{1BAB30DF-CB15-4844-A997-B18715F4D759}" srcOrd="0" destOrd="0" presId="urn:microsoft.com/office/officeart/2005/8/layout/vList5"/>
    <dgm:cxn modelId="{500CD09A-0AFE-484E-9E6B-5B0FD69F9839}" type="presOf" srcId="{BC59719A-D055-4F2A-AA7F-A8A8A76A655F}" destId="{91F6AF91-7BBD-49D3-8918-D40E91C96627}" srcOrd="0" destOrd="0" presId="urn:microsoft.com/office/officeart/2005/8/layout/vList5"/>
    <dgm:cxn modelId="{49CC756E-B9DE-4C5A-BE3F-2C7D8A926F5C}" srcId="{C3CF4AC0-8949-41E1-8A2B-F9B709910855}" destId="{D17D2559-E33D-4C6C-933F-510EDA6ABA7E}" srcOrd="0" destOrd="0" parTransId="{280FE8D9-C503-45B8-AB04-45644DBB6742}" sibTransId="{CD7C3713-9642-4428-BA21-57A85C744E19}"/>
    <dgm:cxn modelId="{F022CE9F-07F8-4C49-B06B-69FA58B5E9E1}" type="presParOf" srcId="{6D0032CD-694F-4F0B-8EDC-9CB1CAD1AF54}" destId="{307555A7-E7F8-4B4B-8F45-F29C98A4C98E}" srcOrd="0" destOrd="0" presId="urn:microsoft.com/office/officeart/2005/8/layout/vList5"/>
    <dgm:cxn modelId="{6767F170-218F-4CBB-AB21-D8DCBA9C4B5D}" type="presParOf" srcId="{307555A7-E7F8-4B4B-8F45-F29C98A4C98E}" destId="{AF4D5085-F23E-41AD-9CE8-88F89ED45C90}" srcOrd="0" destOrd="0" presId="urn:microsoft.com/office/officeart/2005/8/layout/vList5"/>
    <dgm:cxn modelId="{74412A11-40CC-4C10-97E7-08FA702675D7}" type="presParOf" srcId="{6D0032CD-694F-4F0B-8EDC-9CB1CAD1AF54}" destId="{EF3EBB4C-FD43-49D7-A9A1-4E9E6C052879}" srcOrd="1" destOrd="0" presId="urn:microsoft.com/office/officeart/2005/8/layout/vList5"/>
    <dgm:cxn modelId="{632563E3-A74D-4302-A4B6-7189080EEB62}" type="presParOf" srcId="{6D0032CD-694F-4F0B-8EDC-9CB1CAD1AF54}" destId="{E5AE26A9-4EE1-4437-8E7B-BDF4DD3C1DAA}" srcOrd="2" destOrd="0" presId="urn:microsoft.com/office/officeart/2005/8/layout/vList5"/>
    <dgm:cxn modelId="{75B2678F-B45C-47D8-8694-7824D4A5D397}" type="presParOf" srcId="{E5AE26A9-4EE1-4437-8E7B-BDF4DD3C1DAA}" destId="{6C7321F2-1421-485C-B449-ABABDBF08F6F}" srcOrd="0" destOrd="0" presId="urn:microsoft.com/office/officeart/2005/8/layout/vList5"/>
    <dgm:cxn modelId="{0EA39088-E802-4436-8F8A-D69B2917250A}" type="presParOf" srcId="{6D0032CD-694F-4F0B-8EDC-9CB1CAD1AF54}" destId="{46B440C7-8431-4C2D-B9C2-84BB860438D2}" srcOrd="3" destOrd="0" presId="urn:microsoft.com/office/officeart/2005/8/layout/vList5"/>
    <dgm:cxn modelId="{CDA9CCEE-897F-48F0-ABBD-89E2CA63159F}" type="presParOf" srcId="{6D0032CD-694F-4F0B-8EDC-9CB1CAD1AF54}" destId="{E7ECC096-E52E-45CA-9E24-CB42E0BC6108}" srcOrd="4" destOrd="0" presId="urn:microsoft.com/office/officeart/2005/8/layout/vList5"/>
    <dgm:cxn modelId="{CF5FDF82-224F-4DE7-95C0-B858BD6AD14E}" type="presParOf" srcId="{E7ECC096-E52E-45CA-9E24-CB42E0BC6108}" destId="{1BAB30DF-CB15-4844-A997-B18715F4D759}" srcOrd="0" destOrd="0" presId="urn:microsoft.com/office/officeart/2005/8/layout/vList5"/>
    <dgm:cxn modelId="{8EF7D9F5-FFBE-42A1-871D-22993233CEE5}" type="presParOf" srcId="{6D0032CD-694F-4F0B-8EDC-9CB1CAD1AF54}" destId="{B9727B7D-0911-4388-8728-1D64BC1C6139}" srcOrd="5" destOrd="0" presId="urn:microsoft.com/office/officeart/2005/8/layout/vList5"/>
    <dgm:cxn modelId="{356769FD-0F2D-4FB1-8C9B-CFFB7BE60AB9}" type="presParOf" srcId="{6D0032CD-694F-4F0B-8EDC-9CB1CAD1AF54}" destId="{B9A618D4-2794-4F45-90B1-604BD366ED12}" srcOrd="6" destOrd="0" presId="urn:microsoft.com/office/officeart/2005/8/layout/vList5"/>
    <dgm:cxn modelId="{92888633-0A45-4E32-8693-F8CB237113F4}" type="presParOf" srcId="{B9A618D4-2794-4F45-90B1-604BD366ED12}" destId="{1031765A-79B2-4205-8B8D-3F1B71540436}" srcOrd="0" destOrd="0" presId="urn:microsoft.com/office/officeart/2005/8/layout/vList5"/>
    <dgm:cxn modelId="{7B8619CB-B589-4B26-81D5-8920AFFFBF25}" type="presParOf" srcId="{6D0032CD-694F-4F0B-8EDC-9CB1CAD1AF54}" destId="{F56D703B-A805-4BC2-A86E-E355C6D2D4BE}" srcOrd="7" destOrd="0" presId="urn:microsoft.com/office/officeart/2005/8/layout/vList5"/>
    <dgm:cxn modelId="{EDEE75F8-F968-4381-9B74-34699B514470}" type="presParOf" srcId="{6D0032CD-694F-4F0B-8EDC-9CB1CAD1AF54}" destId="{975E571B-3EC0-4008-A354-16EA47BC497B}" srcOrd="8" destOrd="0" presId="urn:microsoft.com/office/officeart/2005/8/layout/vList5"/>
    <dgm:cxn modelId="{ECEC81C5-1BA4-4B63-B51A-29C473DAE5DE}" type="presParOf" srcId="{975E571B-3EC0-4008-A354-16EA47BC497B}" destId="{91F6AF91-7BBD-49D3-8918-D40E91C96627}" srcOrd="0" destOrd="0" presId="urn:microsoft.com/office/officeart/2005/8/layout/vList5"/>
    <dgm:cxn modelId="{D1D94E10-7ACA-4792-BDA9-D6AED55484E0}" type="presParOf" srcId="{6D0032CD-694F-4F0B-8EDC-9CB1CAD1AF54}" destId="{52D217A5-BB65-4072-AA3C-725FDAC18810}" srcOrd="9" destOrd="0" presId="urn:microsoft.com/office/officeart/2005/8/layout/vList5"/>
    <dgm:cxn modelId="{5190BF22-530A-47E8-96EC-952D131112C8}" type="presParOf" srcId="{6D0032CD-694F-4F0B-8EDC-9CB1CAD1AF54}" destId="{CEA809CA-0805-4034-984C-3D0559598C31}" srcOrd="10" destOrd="0" presId="urn:microsoft.com/office/officeart/2005/8/layout/vList5"/>
    <dgm:cxn modelId="{F227F135-86BF-4848-A563-BBECB844B8D5}" type="presParOf" srcId="{CEA809CA-0805-4034-984C-3D0559598C31}" destId="{AFCD3B34-8479-4CE7-B36B-FE2A986E2F3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CF4AC0-8949-41E1-8A2B-F9B70991085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17D2559-E33D-4C6C-933F-510EDA6ABA7E}">
      <dgm:prSet phldrT="[Text]"/>
      <dgm:spPr>
        <a:solidFill>
          <a:srgbClr val="FFC000"/>
        </a:solidFill>
      </dgm:spPr>
      <dgm:t>
        <a:bodyPr/>
        <a:lstStyle/>
        <a:p>
          <a:r>
            <a:rPr lang="en-US"/>
            <a:t>Trip Generation</a:t>
          </a:r>
        </a:p>
      </dgm:t>
    </dgm:pt>
    <dgm:pt modelId="{280FE8D9-C503-45B8-AB04-45644DBB6742}" type="parTrans" cxnId="{49CC756E-B9DE-4C5A-BE3F-2C7D8A926F5C}">
      <dgm:prSet/>
      <dgm:spPr/>
      <dgm:t>
        <a:bodyPr/>
        <a:lstStyle/>
        <a:p>
          <a:endParaRPr lang="en-US"/>
        </a:p>
      </dgm:t>
    </dgm:pt>
    <dgm:pt modelId="{CD7C3713-9642-4428-BA21-57A85C744E19}" type="sibTrans" cxnId="{49CC756E-B9DE-4C5A-BE3F-2C7D8A926F5C}">
      <dgm:prSet/>
      <dgm:spPr/>
      <dgm:t>
        <a:bodyPr/>
        <a:lstStyle/>
        <a:p>
          <a:endParaRPr lang="en-US"/>
        </a:p>
      </dgm:t>
    </dgm:pt>
    <dgm:pt modelId="{F796106F-9E67-472D-B0E1-DBD44374788F}">
      <dgm:prSet phldrT="[Text]" custT="1"/>
      <dgm:spPr/>
      <dgm:t>
        <a:bodyPr/>
        <a:lstStyle/>
        <a:p>
          <a:r>
            <a:rPr lang="en-US" sz="1000" dirty="0"/>
            <a:t>Less likely to vary by project </a:t>
          </a:r>
        </a:p>
      </dgm:t>
    </dgm:pt>
    <dgm:pt modelId="{EAEF4F77-EE5E-4FC0-91A5-86B520B954C6}" type="parTrans" cxnId="{78A8F1C6-BAAF-49AA-BB27-AE3B47D37163}">
      <dgm:prSet/>
      <dgm:spPr/>
      <dgm:t>
        <a:bodyPr/>
        <a:lstStyle/>
        <a:p>
          <a:endParaRPr lang="en-US"/>
        </a:p>
      </dgm:t>
    </dgm:pt>
    <dgm:pt modelId="{FB338D0C-64D4-42CF-9F1C-7BF2887F490C}" type="sibTrans" cxnId="{78A8F1C6-BAAF-49AA-BB27-AE3B47D37163}">
      <dgm:prSet/>
      <dgm:spPr/>
      <dgm:t>
        <a:bodyPr/>
        <a:lstStyle/>
        <a:p>
          <a:endParaRPr lang="en-US"/>
        </a:p>
      </dgm:t>
    </dgm:pt>
    <dgm:pt modelId="{12C6D88F-A485-4084-A222-D17572A6A2E6}">
      <dgm:prSet phldrT="[Text]" custT="1"/>
      <dgm:spPr/>
      <dgm:t>
        <a:bodyPr/>
        <a:lstStyle/>
        <a:p>
          <a:r>
            <a:rPr lang="en-US" sz="1000"/>
            <a:t>Need to run only once per horizon</a:t>
          </a:r>
        </a:p>
      </dgm:t>
    </dgm:pt>
    <dgm:pt modelId="{0C840BEC-4F99-42FA-BAD3-E268E756DFF9}" type="parTrans" cxnId="{F4C3471F-A251-46AB-A08F-44E962336174}">
      <dgm:prSet/>
      <dgm:spPr/>
      <dgm:t>
        <a:bodyPr/>
        <a:lstStyle/>
        <a:p>
          <a:endParaRPr lang="en-US"/>
        </a:p>
      </dgm:t>
    </dgm:pt>
    <dgm:pt modelId="{19A57FE6-D481-4072-9C13-CA008D8AD8AF}" type="sibTrans" cxnId="{F4C3471F-A251-46AB-A08F-44E962336174}">
      <dgm:prSet/>
      <dgm:spPr/>
      <dgm:t>
        <a:bodyPr/>
        <a:lstStyle/>
        <a:p>
          <a:endParaRPr lang="en-US"/>
        </a:p>
      </dgm:t>
    </dgm:pt>
    <dgm:pt modelId="{8980927A-BBDD-401C-A232-D940506455DB}">
      <dgm:prSet phldrT="[Text]"/>
      <dgm:spPr/>
      <dgm:t>
        <a:bodyPr/>
        <a:lstStyle/>
        <a:p>
          <a:r>
            <a:rPr lang="en-US"/>
            <a:t>Skimming</a:t>
          </a:r>
        </a:p>
      </dgm:t>
    </dgm:pt>
    <dgm:pt modelId="{D2BC1167-477A-4DE0-A79D-BF781578EF38}" type="parTrans" cxnId="{72D00411-4A3E-4426-9BF4-8BA0429ACE6D}">
      <dgm:prSet/>
      <dgm:spPr/>
      <dgm:t>
        <a:bodyPr/>
        <a:lstStyle/>
        <a:p>
          <a:endParaRPr lang="en-US"/>
        </a:p>
      </dgm:t>
    </dgm:pt>
    <dgm:pt modelId="{D507FAB1-436B-4875-AD2B-EF9BEBA91429}" type="sibTrans" cxnId="{72D00411-4A3E-4426-9BF4-8BA0429ACE6D}">
      <dgm:prSet/>
      <dgm:spPr/>
      <dgm:t>
        <a:bodyPr/>
        <a:lstStyle/>
        <a:p>
          <a:endParaRPr lang="en-US"/>
        </a:p>
      </dgm:t>
    </dgm:pt>
    <dgm:pt modelId="{4BD0C003-0A68-49CE-B3F4-E752AF16E538}">
      <dgm:prSet phldrT="[Text]" custT="1"/>
      <dgm:spPr/>
      <dgm:t>
        <a:bodyPr/>
        <a:lstStyle/>
        <a:p>
          <a:r>
            <a:rPr lang="en-US" sz="1000"/>
            <a:t>Varies by project</a:t>
          </a:r>
        </a:p>
      </dgm:t>
    </dgm:pt>
    <dgm:pt modelId="{030CF386-DD91-4645-B36B-4E30CED1C540}" type="parTrans" cxnId="{D61E78DB-5111-474A-AC39-8E932879C44C}">
      <dgm:prSet/>
      <dgm:spPr/>
      <dgm:t>
        <a:bodyPr/>
        <a:lstStyle/>
        <a:p>
          <a:endParaRPr lang="en-US"/>
        </a:p>
      </dgm:t>
    </dgm:pt>
    <dgm:pt modelId="{C3FB5635-47D0-4BFA-A712-1D91310C6E92}" type="sibTrans" cxnId="{D61E78DB-5111-474A-AC39-8E932879C44C}">
      <dgm:prSet/>
      <dgm:spPr/>
      <dgm:t>
        <a:bodyPr/>
        <a:lstStyle/>
        <a:p>
          <a:endParaRPr lang="en-US"/>
        </a:p>
      </dgm:t>
    </dgm:pt>
    <dgm:pt modelId="{9EA5D35B-18CF-4F48-B9EC-4493836F38E7}">
      <dgm:prSet phldrT="[Text]"/>
      <dgm:spPr/>
      <dgm:t>
        <a:bodyPr/>
        <a:lstStyle/>
        <a:p>
          <a:r>
            <a:rPr lang="en-US"/>
            <a:t>Distribution</a:t>
          </a:r>
        </a:p>
      </dgm:t>
    </dgm:pt>
    <dgm:pt modelId="{44A38359-7A02-4697-AC79-6262BD075510}" type="parTrans" cxnId="{693A98B6-749F-497C-89AA-B3C15677A10F}">
      <dgm:prSet/>
      <dgm:spPr/>
      <dgm:t>
        <a:bodyPr/>
        <a:lstStyle/>
        <a:p>
          <a:endParaRPr lang="en-US"/>
        </a:p>
      </dgm:t>
    </dgm:pt>
    <dgm:pt modelId="{D01F9E48-215E-4F6C-9931-E71DFF715918}" type="sibTrans" cxnId="{693A98B6-749F-497C-89AA-B3C15677A10F}">
      <dgm:prSet/>
      <dgm:spPr/>
      <dgm:t>
        <a:bodyPr/>
        <a:lstStyle/>
        <a:p>
          <a:endParaRPr lang="en-US"/>
        </a:p>
      </dgm:t>
    </dgm:pt>
    <dgm:pt modelId="{4A0F56C2-E0CA-44DE-920B-27EF6DFDE010}">
      <dgm:prSet phldrT="[Text]" custT="1"/>
      <dgm:spPr/>
      <dgm:t>
        <a:bodyPr/>
        <a:lstStyle/>
        <a:p>
          <a:pPr algn="l"/>
          <a:r>
            <a:rPr lang="en-US" sz="1000"/>
            <a:t>Somwhat varies by project</a:t>
          </a:r>
        </a:p>
      </dgm:t>
    </dgm:pt>
    <dgm:pt modelId="{54AEAC50-2470-43F4-8842-B14D60795CD0}" type="parTrans" cxnId="{29DD4C8F-60E3-4C97-A3CA-7C6D8C87D103}">
      <dgm:prSet/>
      <dgm:spPr/>
      <dgm:t>
        <a:bodyPr/>
        <a:lstStyle/>
        <a:p>
          <a:endParaRPr lang="en-US"/>
        </a:p>
      </dgm:t>
    </dgm:pt>
    <dgm:pt modelId="{F0CB7D03-40EA-4171-99C4-ECC64B182373}" type="sibTrans" cxnId="{29DD4C8F-60E3-4C97-A3CA-7C6D8C87D103}">
      <dgm:prSet/>
      <dgm:spPr/>
      <dgm:t>
        <a:bodyPr/>
        <a:lstStyle/>
        <a:p>
          <a:endParaRPr lang="en-US"/>
        </a:p>
      </dgm:t>
    </dgm:pt>
    <dgm:pt modelId="{BC59719A-D055-4F2A-AA7F-A8A8A76A655F}">
      <dgm:prSet phldrT="[Text]"/>
      <dgm:spPr/>
      <dgm:t>
        <a:bodyPr/>
        <a:lstStyle/>
        <a:p>
          <a:r>
            <a:rPr lang="en-US"/>
            <a:t>Mode Choice</a:t>
          </a:r>
        </a:p>
      </dgm:t>
    </dgm:pt>
    <dgm:pt modelId="{1A967C8E-2C70-4698-BFDA-DE8F222DD07D}" type="parTrans" cxnId="{B5538837-3890-4E98-8445-F5DD44FC585F}">
      <dgm:prSet/>
      <dgm:spPr/>
      <dgm:t>
        <a:bodyPr/>
        <a:lstStyle/>
        <a:p>
          <a:endParaRPr lang="en-US"/>
        </a:p>
      </dgm:t>
    </dgm:pt>
    <dgm:pt modelId="{8BF23976-410A-4772-AF65-0F34A2122770}" type="sibTrans" cxnId="{B5538837-3890-4E98-8445-F5DD44FC585F}">
      <dgm:prSet/>
      <dgm:spPr/>
      <dgm:t>
        <a:bodyPr/>
        <a:lstStyle/>
        <a:p>
          <a:endParaRPr lang="en-US"/>
        </a:p>
      </dgm:t>
    </dgm:pt>
    <dgm:pt modelId="{56B8FE86-D49A-4873-B3F0-9A92C10BBA32}">
      <dgm:prSet phldrT="[Text]" custT="1"/>
      <dgm:spPr/>
      <dgm:t>
        <a:bodyPr/>
        <a:lstStyle/>
        <a:p>
          <a:r>
            <a:rPr lang="en-US" sz="1000"/>
            <a:t>Depends on the TDM model &amp; project</a:t>
          </a:r>
        </a:p>
      </dgm:t>
    </dgm:pt>
    <dgm:pt modelId="{166624B3-802F-4BF2-AF8F-A13F9FD135AF}" type="parTrans" cxnId="{918EEBB0-C4EB-429F-A846-FA609CDFD7D0}">
      <dgm:prSet/>
      <dgm:spPr/>
      <dgm:t>
        <a:bodyPr/>
        <a:lstStyle/>
        <a:p>
          <a:endParaRPr lang="en-US"/>
        </a:p>
      </dgm:t>
    </dgm:pt>
    <dgm:pt modelId="{3C29DC24-93D8-4742-9DC8-9E05D86D2788}" type="sibTrans" cxnId="{918EEBB0-C4EB-429F-A846-FA609CDFD7D0}">
      <dgm:prSet/>
      <dgm:spPr/>
      <dgm:t>
        <a:bodyPr/>
        <a:lstStyle/>
        <a:p>
          <a:endParaRPr lang="en-US"/>
        </a:p>
      </dgm:t>
    </dgm:pt>
    <dgm:pt modelId="{261963BB-1DF3-4375-90F0-3A8A85096449}">
      <dgm:prSet phldrT="[Text]" custT="1"/>
      <dgm:spPr/>
      <dgm:t>
        <a:bodyPr/>
        <a:lstStyle/>
        <a:p>
          <a:r>
            <a:rPr lang="en-US" sz="1000"/>
            <a:t>In the statewide model, mode chocie is less sensitive to small highway improvements</a:t>
          </a:r>
        </a:p>
      </dgm:t>
    </dgm:pt>
    <dgm:pt modelId="{E4662F55-F4C4-4B63-BD55-4F9F0C2FD1D0}" type="parTrans" cxnId="{ED4234FB-C2F4-4ABF-AED3-66F7A5E8389A}">
      <dgm:prSet/>
      <dgm:spPr/>
      <dgm:t>
        <a:bodyPr/>
        <a:lstStyle/>
        <a:p>
          <a:endParaRPr lang="en-US"/>
        </a:p>
      </dgm:t>
    </dgm:pt>
    <dgm:pt modelId="{6E9A49C0-A6AF-41F3-A0E4-6B68AA4B1188}" type="sibTrans" cxnId="{ED4234FB-C2F4-4ABF-AED3-66F7A5E8389A}">
      <dgm:prSet/>
      <dgm:spPr/>
      <dgm:t>
        <a:bodyPr/>
        <a:lstStyle/>
        <a:p>
          <a:endParaRPr lang="en-US"/>
        </a:p>
      </dgm:t>
    </dgm:pt>
    <dgm:pt modelId="{A0BB60C7-C8AF-47FD-98FA-EDAA62ACB50B}">
      <dgm:prSet phldrT="[Text]"/>
      <dgm:spPr/>
      <dgm:t>
        <a:bodyPr/>
        <a:lstStyle/>
        <a:p>
          <a:r>
            <a:rPr lang="en-US"/>
            <a:t>Assignment</a:t>
          </a:r>
        </a:p>
      </dgm:t>
    </dgm:pt>
    <dgm:pt modelId="{7C468824-635C-49E5-9266-13C5880D9C88}" type="parTrans" cxnId="{AC2FB326-9079-4E05-B999-4090F0CE8B9B}">
      <dgm:prSet/>
      <dgm:spPr/>
      <dgm:t>
        <a:bodyPr/>
        <a:lstStyle/>
        <a:p>
          <a:endParaRPr lang="en-US"/>
        </a:p>
      </dgm:t>
    </dgm:pt>
    <dgm:pt modelId="{6ED348F7-1ED8-4EF5-9B6E-B7A54961EF7F}" type="sibTrans" cxnId="{AC2FB326-9079-4E05-B999-4090F0CE8B9B}">
      <dgm:prSet/>
      <dgm:spPr/>
      <dgm:t>
        <a:bodyPr/>
        <a:lstStyle/>
        <a:p>
          <a:endParaRPr lang="en-US"/>
        </a:p>
      </dgm:t>
    </dgm:pt>
    <dgm:pt modelId="{26221248-FDA4-42EE-8989-76FC83665814}">
      <dgm:prSet phldrT="[Text]" custT="1"/>
      <dgm:spPr/>
      <dgm:t>
        <a:bodyPr/>
        <a:lstStyle/>
        <a:p>
          <a:r>
            <a:rPr lang="en-US" sz="1000"/>
            <a:t>Varies by project</a:t>
          </a:r>
        </a:p>
      </dgm:t>
    </dgm:pt>
    <dgm:pt modelId="{0BAE1A96-CEE6-4CF2-BBC0-0C4D37D60EA2}" type="parTrans" cxnId="{D630BE2A-5E6A-4BF7-81CA-E32FFBCC46EA}">
      <dgm:prSet/>
      <dgm:spPr/>
      <dgm:t>
        <a:bodyPr/>
        <a:lstStyle/>
        <a:p>
          <a:endParaRPr lang="en-US"/>
        </a:p>
      </dgm:t>
    </dgm:pt>
    <dgm:pt modelId="{1CC52D1D-3199-48BC-B610-7EB4108EC3AB}" type="sibTrans" cxnId="{D630BE2A-5E6A-4BF7-81CA-E32FFBCC46EA}">
      <dgm:prSet/>
      <dgm:spPr/>
      <dgm:t>
        <a:bodyPr/>
        <a:lstStyle/>
        <a:p>
          <a:endParaRPr lang="en-US"/>
        </a:p>
      </dgm:t>
    </dgm:pt>
    <dgm:pt modelId="{7D6A40C3-F6F8-45D4-8906-D2D1A7D45274}">
      <dgm:prSet phldrT="[Text]" custT="1"/>
      <dgm:spPr/>
      <dgm:t>
        <a:bodyPr/>
        <a:lstStyle/>
        <a:p>
          <a:r>
            <a:rPr lang="en-US" sz="1000"/>
            <a:t>Doesn't vary much by proejct</a:t>
          </a:r>
        </a:p>
      </dgm:t>
    </dgm:pt>
    <dgm:pt modelId="{48D42C12-334A-4700-B554-C9558889D38D}" type="parTrans" cxnId="{8D2DB063-54FD-4DBC-B716-E192A42A230B}">
      <dgm:prSet/>
      <dgm:spPr/>
      <dgm:t>
        <a:bodyPr/>
        <a:lstStyle/>
        <a:p>
          <a:endParaRPr lang="en-US"/>
        </a:p>
      </dgm:t>
    </dgm:pt>
    <dgm:pt modelId="{5B16ED66-0F96-4DBB-B086-73A6004043E5}" type="sibTrans" cxnId="{8D2DB063-54FD-4DBC-B716-E192A42A230B}">
      <dgm:prSet/>
      <dgm:spPr/>
      <dgm:t>
        <a:bodyPr/>
        <a:lstStyle/>
        <a:p>
          <a:endParaRPr lang="en-US"/>
        </a:p>
      </dgm:t>
    </dgm:pt>
    <dgm:pt modelId="{EC447F6F-BA8A-4FE7-A8FA-6391DF4A809B}">
      <dgm:prSet phldrT="[Text]" custT="1"/>
      <dgm:spPr>
        <a:solidFill>
          <a:srgbClr val="FFC000"/>
        </a:solidFill>
      </dgm:spPr>
      <dgm:t>
        <a:bodyPr/>
        <a:lstStyle/>
        <a:p>
          <a:r>
            <a:rPr lang="en-US" sz="1400"/>
            <a:t>Non-Resident Models</a:t>
          </a:r>
        </a:p>
      </dgm:t>
    </dgm:pt>
    <dgm:pt modelId="{6448D28D-29CE-4015-A6DA-11932AA8EE87}" type="parTrans" cxnId="{2D42B594-309B-490F-9289-B793389289E1}">
      <dgm:prSet/>
      <dgm:spPr/>
      <dgm:t>
        <a:bodyPr/>
        <a:lstStyle/>
        <a:p>
          <a:endParaRPr lang="en-US"/>
        </a:p>
      </dgm:t>
    </dgm:pt>
    <dgm:pt modelId="{CA1071CB-FEA0-4805-8C66-00ABCAE59146}" type="sibTrans" cxnId="{2D42B594-309B-490F-9289-B793389289E1}">
      <dgm:prSet/>
      <dgm:spPr/>
      <dgm:t>
        <a:bodyPr/>
        <a:lstStyle/>
        <a:p>
          <a:endParaRPr lang="en-US"/>
        </a:p>
      </dgm:t>
    </dgm:pt>
    <dgm:pt modelId="{6D0032CD-694F-4F0B-8EDC-9CB1CAD1AF54}" type="pres">
      <dgm:prSet presAssocID="{C3CF4AC0-8949-41E1-8A2B-F9B709910855}" presName="Name0" presStyleCnt="0">
        <dgm:presLayoutVars>
          <dgm:dir/>
          <dgm:animLvl val="lvl"/>
          <dgm:resizeHandles val="exact"/>
        </dgm:presLayoutVars>
      </dgm:prSet>
      <dgm:spPr/>
      <dgm:t>
        <a:bodyPr/>
        <a:lstStyle/>
        <a:p>
          <a:endParaRPr lang="en-US"/>
        </a:p>
      </dgm:t>
    </dgm:pt>
    <dgm:pt modelId="{307555A7-E7F8-4B4B-8F45-F29C98A4C98E}" type="pres">
      <dgm:prSet presAssocID="{D17D2559-E33D-4C6C-933F-510EDA6ABA7E}" presName="linNode" presStyleCnt="0"/>
      <dgm:spPr/>
    </dgm:pt>
    <dgm:pt modelId="{AF4D5085-F23E-41AD-9CE8-88F89ED45C90}" type="pres">
      <dgm:prSet presAssocID="{D17D2559-E33D-4C6C-933F-510EDA6ABA7E}" presName="parentText" presStyleLbl="node1" presStyleIdx="0" presStyleCnt="6">
        <dgm:presLayoutVars>
          <dgm:chMax val="1"/>
          <dgm:bulletEnabled val="1"/>
        </dgm:presLayoutVars>
      </dgm:prSet>
      <dgm:spPr/>
      <dgm:t>
        <a:bodyPr/>
        <a:lstStyle/>
        <a:p>
          <a:endParaRPr lang="en-US"/>
        </a:p>
      </dgm:t>
    </dgm:pt>
    <dgm:pt modelId="{BF888278-29D8-4053-815D-6CF0A5C1EB75}" type="pres">
      <dgm:prSet presAssocID="{D17D2559-E33D-4C6C-933F-510EDA6ABA7E}" presName="descendantText" presStyleLbl="alignAccFollowNode1" presStyleIdx="0" presStyleCnt="6" custScaleY="132462">
        <dgm:presLayoutVars>
          <dgm:bulletEnabled val="1"/>
        </dgm:presLayoutVars>
      </dgm:prSet>
      <dgm:spPr/>
      <dgm:t>
        <a:bodyPr/>
        <a:lstStyle/>
        <a:p>
          <a:endParaRPr lang="en-US"/>
        </a:p>
      </dgm:t>
    </dgm:pt>
    <dgm:pt modelId="{EF3EBB4C-FD43-49D7-A9A1-4E9E6C052879}" type="pres">
      <dgm:prSet presAssocID="{CD7C3713-9642-4428-BA21-57A85C744E19}" presName="sp" presStyleCnt="0"/>
      <dgm:spPr/>
    </dgm:pt>
    <dgm:pt modelId="{E5AE26A9-4EE1-4437-8E7B-BDF4DD3C1DAA}" type="pres">
      <dgm:prSet presAssocID="{EC447F6F-BA8A-4FE7-A8FA-6391DF4A809B}" presName="linNode" presStyleCnt="0"/>
      <dgm:spPr/>
    </dgm:pt>
    <dgm:pt modelId="{6C7321F2-1421-485C-B449-ABABDBF08F6F}" type="pres">
      <dgm:prSet presAssocID="{EC447F6F-BA8A-4FE7-A8FA-6391DF4A809B}" presName="parentText" presStyleLbl="node1" presStyleIdx="1" presStyleCnt="6">
        <dgm:presLayoutVars>
          <dgm:chMax val="1"/>
          <dgm:bulletEnabled val="1"/>
        </dgm:presLayoutVars>
      </dgm:prSet>
      <dgm:spPr/>
      <dgm:t>
        <a:bodyPr/>
        <a:lstStyle/>
        <a:p>
          <a:endParaRPr lang="en-US"/>
        </a:p>
      </dgm:t>
    </dgm:pt>
    <dgm:pt modelId="{DE795D15-8164-42DC-AA0F-5EAE646350D6}" type="pres">
      <dgm:prSet presAssocID="{EC447F6F-BA8A-4FE7-A8FA-6391DF4A809B}" presName="descendantText" presStyleLbl="alignAccFollowNode1" presStyleIdx="1" presStyleCnt="6">
        <dgm:presLayoutVars>
          <dgm:bulletEnabled val="1"/>
        </dgm:presLayoutVars>
      </dgm:prSet>
      <dgm:spPr/>
      <dgm:t>
        <a:bodyPr/>
        <a:lstStyle/>
        <a:p>
          <a:endParaRPr lang="en-US"/>
        </a:p>
      </dgm:t>
    </dgm:pt>
    <dgm:pt modelId="{46B440C7-8431-4C2D-B9C2-84BB860438D2}" type="pres">
      <dgm:prSet presAssocID="{CA1071CB-FEA0-4805-8C66-00ABCAE59146}" presName="sp" presStyleCnt="0"/>
      <dgm:spPr/>
    </dgm:pt>
    <dgm:pt modelId="{E7ECC096-E52E-45CA-9E24-CB42E0BC6108}" type="pres">
      <dgm:prSet presAssocID="{8980927A-BBDD-401C-A232-D940506455DB}" presName="linNode" presStyleCnt="0"/>
      <dgm:spPr/>
    </dgm:pt>
    <dgm:pt modelId="{1BAB30DF-CB15-4844-A997-B18715F4D759}" type="pres">
      <dgm:prSet presAssocID="{8980927A-BBDD-401C-A232-D940506455DB}" presName="parentText" presStyleLbl="node1" presStyleIdx="2" presStyleCnt="6">
        <dgm:presLayoutVars>
          <dgm:chMax val="1"/>
          <dgm:bulletEnabled val="1"/>
        </dgm:presLayoutVars>
      </dgm:prSet>
      <dgm:spPr/>
      <dgm:t>
        <a:bodyPr/>
        <a:lstStyle/>
        <a:p>
          <a:endParaRPr lang="en-US"/>
        </a:p>
      </dgm:t>
    </dgm:pt>
    <dgm:pt modelId="{8683F74F-5625-445F-84E6-C929294C3593}" type="pres">
      <dgm:prSet presAssocID="{8980927A-BBDD-401C-A232-D940506455DB}" presName="descendantText" presStyleLbl="alignAccFollowNode1" presStyleIdx="2" presStyleCnt="6">
        <dgm:presLayoutVars>
          <dgm:bulletEnabled val="1"/>
        </dgm:presLayoutVars>
      </dgm:prSet>
      <dgm:spPr/>
      <dgm:t>
        <a:bodyPr/>
        <a:lstStyle/>
        <a:p>
          <a:endParaRPr lang="en-US"/>
        </a:p>
      </dgm:t>
    </dgm:pt>
    <dgm:pt modelId="{B9727B7D-0911-4388-8728-1D64BC1C6139}" type="pres">
      <dgm:prSet presAssocID="{D507FAB1-436B-4875-AD2B-EF9BEBA91429}" presName="sp" presStyleCnt="0"/>
      <dgm:spPr/>
    </dgm:pt>
    <dgm:pt modelId="{B9A618D4-2794-4F45-90B1-604BD366ED12}" type="pres">
      <dgm:prSet presAssocID="{9EA5D35B-18CF-4F48-B9EC-4493836F38E7}" presName="linNode" presStyleCnt="0"/>
      <dgm:spPr/>
    </dgm:pt>
    <dgm:pt modelId="{1031765A-79B2-4205-8B8D-3F1B71540436}" type="pres">
      <dgm:prSet presAssocID="{9EA5D35B-18CF-4F48-B9EC-4493836F38E7}" presName="parentText" presStyleLbl="node1" presStyleIdx="3" presStyleCnt="6">
        <dgm:presLayoutVars>
          <dgm:chMax val="1"/>
          <dgm:bulletEnabled val="1"/>
        </dgm:presLayoutVars>
      </dgm:prSet>
      <dgm:spPr/>
      <dgm:t>
        <a:bodyPr/>
        <a:lstStyle/>
        <a:p>
          <a:endParaRPr lang="en-US"/>
        </a:p>
      </dgm:t>
    </dgm:pt>
    <dgm:pt modelId="{083FFF39-CB94-47B2-8438-D0997B6FEB35}" type="pres">
      <dgm:prSet presAssocID="{9EA5D35B-18CF-4F48-B9EC-4493836F38E7}" presName="descendantText" presStyleLbl="alignAccFollowNode1" presStyleIdx="3" presStyleCnt="6">
        <dgm:presLayoutVars>
          <dgm:bulletEnabled val="1"/>
        </dgm:presLayoutVars>
      </dgm:prSet>
      <dgm:spPr/>
      <dgm:t>
        <a:bodyPr/>
        <a:lstStyle/>
        <a:p>
          <a:endParaRPr lang="en-US"/>
        </a:p>
      </dgm:t>
    </dgm:pt>
    <dgm:pt modelId="{F56D703B-A805-4BC2-A86E-E355C6D2D4BE}" type="pres">
      <dgm:prSet presAssocID="{D01F9E48-215E-4F6C-9931-E71DFF715918}" presName="sp" presStyleCnt="0"/>
      <dgm:spPr/>
    </dgm:pt>
    <dgm:pt modelId="{975E571B-3EC0-4008-A354-16EA47BC497B}" type="pres">
      <dgm:prSet presAssocID="{BC59719A-D055-4F2A-AA7F-A8A8A76A655F}" presName="linNode" presStyleCnt="0"/>
      <dgm:spPr/>
    </dgm:pt>
    <dgm:pt modelId="{91F6AF91-7BBD-49D3-8918-D40E91C96627}" type="pres">
      <dgm:prSet presAssocID="{BC59719A-D055-4F2A-AA7F-A8A8A76A655F}" presName="parentText" presStyleLbl="node1" presStyleIdx="4" presStyleCnt="6">
        <dgm:presLayoutVars>
          <dgm:chMax val="1"/>
          <dgm:bulletEnabled val="1"/>
        </dgm:presLayoutVars>
      </dgm:prSet>
      <dgm:spPr/>
      <dgm:t>
        <a:bodyPr/>
        <a:lstStyle/>
        <a:p>
          <a:endParaRPr lang="en-US"/>
        </a:p>
      </dgm:t>
    </dgm:pt>
    <dgm:pt modelId="{660A643C-3228-483F-BB47-41DC44EA4431}" type="pres">
      <dgm:prSet presAssocID="{BC59719A-D055-4F2A-AA7F-A8A8A76A655F}" presName="descendantText" presStyleLbl="alignAccFollowNode1" presStyleIdx="4" presStyleCnt="6">
        <dgm:presLayoutVars>
          <dgm:bulletEnabled val="1"/>
        </dgm:presLayoutVars>
      </dgm:prSet>
      <dgm:spPr/>
      <dgm:t>
        <a:bodyPr/>
        <a:lstStyle/>
        <a:p>
          <a:endParaRPr lang="en-US"/>
        </a:p>
      </dgm:t>
    </dgm:pt>
    <dgm:pt modelId="{52D217A5-BB65-4072-AA3C-725FDAC18810}" type="pres">
      <dgm:prSet presAssocID="{8BF23976-410A-4772-AF65-0F34A2122770}" presName="sp" presStyleCnt="0"/>
      <dgm:spPr/>
    </dgm:pt>
    <dgm:pt modelId="{CEA809CA-0805-4034-984C-3D0559598C31}" type="pres">
      <dgm:prSet presAssocID="{A0BB60C7-C8AF-47FD-98FA-EDAA62ACB50B}" presName="linNode" presStyleCnt="0"/>
      <dgm:spPr/>
    </dgm:pt>
    <dgm:pt modelId="{AFCD3B34-8479-4CE7-B36B-FE2A986E2F34}" type="pres">
      <dgm:prSet presAssocID="{A0BB60C7-C8AF-47FD-98FA-EDAA62ACB50B}" presName="parentText" presStyleLbl="node1" presStyleIdx="5" presStyleCnt="6">
        <dgm:presLayoutVars>
          <dgm:chMax val="1"/>
          <dgm:bulletEnabled val="1"/>
        </dgm:presLayoutVars>
      </dgm:prSet>
      <dgm:spPr/>
      <dgm:t>
        <a:bodyPr/>
        <a:lstStyle/>
        <a:p>
          <a:endParaRPr lang="en-US"/>
        </a:p>
      </dgm:t>
    </dgm:pt>
    <dgm:pt modelId="{3CE5E91C-7FC5-4405-98EB-0F1426552FD3}" type="pres">
      <dgm:prSet presAssocID="{A0BB60C7-C8AF-47FD-98FA-EDAA62ACB50B}" presName="descendantText" presStyleLbl="alignAccFollowNode1" presStyleIdx="5" presStyleCnt="6">
        <dgm:presLayoutVars>
          <dgm:bulletEnabled val="1"/>
        </dgm:presLayoutVars>
      </dgm:prSet>
      <dgm:spPr/>
      <dgm:t>
        <a:bodyPr/>
        <a:lstStyle/>
        <a:p>
          <a:endParaRPr lang="en-US"/>
        </a:p>
      </dgm:t>
    </dgm:pt>
  </dgm:ptLst>
  <dgm:cxnLst>
    <dgm:cxn modelId="{2D42B594-309B-490F-9289-B793389289E1}" srcId="{C3CF4AC0-8949-41E1-8A2B-F9B709910855}" destId="{EC447F6F-BA8A-4FE7-A8FA-6391DF4A809B}" srcOrd="1" destOrd="0" parTransId="{6448D28D-29CE-4015-A6DA-11932AA8EE87}" sibTransId="{CA1071CB-FEA0-4805-8C66-00ABCAE59146}"/>
    <dgm:cxn modelId="{5BFADF0E-198E-4192-9E8D-E02A43C249BA}" type="presOf" srcId="{12C6D88F-A485-4084-A222-D17572A6A2E6}" destId="{BF888278-29D8-4053-815D-6CF0A5C1EB75}" srcOrd="0" destOrd="1" presId="urn:microsoft.com/office/officeart/2005/8/layout/vList5"/>
    <dgm:cxn modelId="{8D2DB063-54FD-4DBC-B716-E192A42A230B}" srcId="{EC447F6F-BA8A-4FE7-A8FA-6391DF4A809B}" destId="{7D6A40C3-F6F8-45D4-8906-D2D1A7D45274}" srcOrd="0" destOrd="0" parTransId="{48D42C12-334A-4700-B554-C9558889D38D}" sibTransId="{5B16ED66-0F96-4DBB-B086-73A6004043E5}"/>
    <dgm:cxn modelId="{ED4234FB-C2F4-4ABF-AED3-66F7A5E8389A}" srcId="{BC59719A-D055-4F2A-AA7F-A8A8A76A655F}" destId="{261963BB-1DF3-4375-90F0-3A8A85096449}" srcOrd="1" destOrd="0" parTransId="{E4662F55-F4C4-4B63-BD55-4F9F0C2FD1D0}" sibTransId="{6E9A49C0-A6AF-41F3-A0E4-6B68AA4B1188}"/>
    <dgm:cxn modelId="{693A98B6-749F-497C-89AA-B3C15677A10F}" srcId="{C3CF4AC0-8949-41E1-8A2B-F9B709910855}" destId="{9EA5D35B-18CF-4F48-B9EC-4493836F38E7}" srcOrd="3" destOrd="0" parTransId="{44A38359-7A02-4697-AC79-6262BD075510}" sibTransId="{D01F9E48-215E-4F6C-9931-E71DFF715918}"/>
    <dgm:cxn modelId="{DFDF3013-58DA-4C67-B61F-AD27EB1F0016}" type="presOf" srcId="{D17D2559-E33D-4C6C-933F-510EDA6ABA7E}" destId="{AF4D5085-F23E-41AD-9CE8-88F89ED45C90}" srcOrd="0" destOrd="0" presId="urn:microsoft.com/office/officeart/2005/8/layout/vList5"/>
    <dgm:cxn modelId="{F4C3471F-A251-46AB-A08F-44E962336174}" srcId="{D17D2559-E33D-4C6C-933F-510EDA6ABA7E}" destId="{12C6D88F-A485-4084-A222-D17572A6A2E6}" srcOrd="1" destOrd="0" parTransId="{0C840BEC-4F99-42FA-BAD3-E268E756DFF9}" sibTransId="{19A57FE6-D481-4072-9C13-CA008D8AD8AF}"/>
    <dgm:cxn modelId="{7EDEC592-5C82-42D3-8EAC-D6B7E2C46627}" type="presOf" srcId="{261963BB-1DF3-4375-90F0-3A8A85096449}" destId="{660A643C-3228-483F-BB47-41DC44EA4431}" srcOrd="0" destOrd="1" presId="urn:microsoft.com/office/officeart/2005/8/layout/vList5"/>
    <dgm:cxn modelId="{0F7A4725-AC92-467D-A8B0-55B029AE2257}" type="presOf" srcId="{56B8FE86-D49A-4873-B3F0-9A92C10BBA32}" destId="{660A643C-3228-483F-BB47-41DC44EA4431}" srcOrd="0" destOrd="0" presId="urn:microsoft.com/office/officeart/2005/8/layout/vList5"/>
    <dgm:cxn modelId="{E88BCDF1-82D0-4A29-A776-C1E5526E669D}" type="presOf" srcId="{F796106F-9E67-472D-B0E1-DBD44374788F}" destId="{BF888278-29D8-4053-815D-6CF0A5C1EB75}" srcOrd="0" destOrd="0" presId="urn:microsoft.com/office/officeart/2005/8/layout/vList5"/>
    <dgm:cxn modelId="{72D00411-4A3E-4426-9BF4-8BA0429ACE6D}" srcId="{C3CF4AC0-8949-41E1-8A2B-F9B709910855}" destId="{8980927A-BBDD-401C-A232-D940506455DB}" srcOrd="2" destOrd="0" parTransId="{D2BC1167-477A-4DE0-A79D-BF781578EF38}" sibTransId="{D507FAB1-436B-4875-AD2B-EF9BEBA91429}"/>
    <dgm:cxn modelId="{AEC56FC0-E6FA-4229-9F15-4F7B2C1DF245}" type="presOf" srcId="{9EA5D35B-18CF-4F48-B9EC-4493836F38E7}" destId="{1031765A-79B2-4205-8B8D-3F1B71540436}" srcOrd="0" destOrd="0" presId="urn:microsoft.com/office/officeart/2005/8/layout/vList5"/>
    <dgm:cxn modelId="{B5538837-3890-4E98-8445-F5DD44FC585F}" srcId="{C3CF4AC0-8949-41E1-8A2B-F9B709910855}" destId="{BC59719A-D055-4F2A-AA7F-A8A8A76A655F}" srcOrd="4" destOrd="0" parTransId="{1A967C8E-2C70-4698-BFDA-DE8F222DD07D}" sibTransId="{8BF23976-410A-4772-AF65-0F34A2122770}"/>
    <dgm:cxn modelId="{5949C2F9-C2F2-409E-A88C-DFC6A54453CA}" type="presOf" srcId="{BC59719A-D055-4F2A-AA7F-A8A8A76A655F}" destId="{91F6AF91-7BBD-49D3-8918-D40E91C96627}" srcOrd="0" destOrd="0" presId="urn:microsoft.com/office/officeart/2005/8/layout/vList5"/>
    <dgm:cxn modelId="{D630BE2A-5E6A-4BF7-81CA-E32FFBCC46EA}" srcId="{A0BB60C7-C8AF-47FD-98FA-EDAA62ACB50B}" destId="{26221248-FDA4-42EE-8989-76FC83665814}" srcOrd="0" destOrd="0" parTransId="{0BAE1A96-CEE6-4CF2-BBC0-0C4D37D60EA2}" sibTransId="{1CC52D1D-3199-48BC-B610-7EB4108EC3AB}"/>
    <dgm:cxn modelId="{2B5CCC3F-274C-41BE-BA44-7A3CD4924B31}" type="presOf" srcId="{4A0F56C2-E0CA-44DE-920B-27EF6DFDE010}" destId="{083FFF39-CB94-47B2-8438-D0997B6FEB35}" srcOrd="0" destOrd="0" presId="urn:microsoft.com/office/officeart/2005/8/layout/vList5"/>
    <dgm:cxn modelId="{0DACCD88-1E61-4618-B5C9-DEB699BCA901}" type="presOf" srcId="{EC447F6F-BA8A-4FE7-A8FA-6391DF4A809B}" destId="{6C7321F2-1421-485C-B449-ABABDBF08F6F}" srcOrd="0" destOrd="0" presId="urn:microsoft.com/office/officeart/2005/8/layout/vList5"/>
    <dgm:cxn modelId="{29DD4C8F-60E3-4C97-A3CA-7C6D8C87D103}" srcId="{9EA5D35B-18CF-4F48-B9EC-4493836F38E7}" destId="{4A0F56C2-E0CA-44DE-920B-27EF6DFDE010}" srcOrd="0" destOrd="0" parTransId="{54AEAC50-2470-43F4-8842-B14D60795CD0}" sibTransId="{F0CB7D03-40EA-4171-99C4-ECC64B182373}"/>
    <dgm:cxn modelId="{0CB7BBD1-D46A-48C6-9436-D66240A86939}" type="presOf" srcId="{26221248-FDA4-42EE-8989-76FC83665814}" destId="{3CE5E91C-7FC5-4405-98EB-0F1426552FD3}" srcOrd="0" destOrd="0" presId="urn:microsoft.com/office/officeart/2005/8/layout/vList5"/>
    <dgm:cxn modelId="{5ECE68A3-D958-4261-A36E-BAC1B5F3C2D8}" type="presOf" srcId="{C3CF4AC0-8949-41E1-8A2B-F9B709910855}" destId="{6D0032CD-694F-4F0B-8EDC-9CB1CAD1AF54}" srcOrd="0" destOrd="0" presId="urn:microsoft.com/office/officeart/2005/8/layout/vList5"/>
    <dgm:cxn modelId="{D61E78DB-5111-474A-AC39-8E932879C44C}" srcId="{8980927A-BBDD-401C-A232-D940506455DB}" destId="{4BD0C003-0A68-49CE-B3F4-E752AF16E538}" srcOrd="0" destOrd="0" parTransId="{030CF386-DD91-4645-B36B-4E30CED1C540}" sibTransId="{C3FB5635-47D0-4BFA-A712-1D91310C6E92}"/>
    <dgm:cxn modelId="{49CC756E-B9DE-4C5A-BE3F-2C7D8A926F5C}" srcId="{C3CF4AC0-8949-41E1-8A2B-F9B709910855}" destId="{D17D2559-E33D-4C6C-933F-510EDA6ABA7E}" srcOrd="0" destOrd="0" parTransId="{280FE8D9-C503-45B8-AB04-45644DBB6742}" sibTransId="{CD7C3713-9642-4428-BA21-57A85C744E19}"/>
    <dgm:cxn modelId="{AC2FB326-9079-4E05-B999-4090F0CE8B9B}" srcId="{C3CF4AC0-8949-41E1-8A2B-F9B709910855}" destId="{A0BB60C7-C8AF-47FD-98FA-EDAA62ACB50B}" srcOrd="5" destOrd="0" parTransId="{7C468824-635C-49E5-9266-13C5880D9C88}" sibTransId="{6ED348F7-1ED8-4EF5-9B6E-B7A54961EF7F}"/>
    <dgm:cxn modelId="{D169FA98-2FB1-448D-8530-AB1C6FB19DB8}" type="presOf" srcId="{4BD0C003-0A68-49CE-B3F4-E752AF16E538}" destId="{8683F74F-5625-445F-84E6-C929294C3593}" srcOrd="0" destOrd="0" presId="urn:microsoft.com/office/officeart/2005/8/layout/vList5"/>
    <dgm:cxn modelId="{791638B6-DD6E-4155-9BCC-804C98F80AFD}" type="presOf" srcId="{A0BB60C7-C8AF-47FD-98FA-EDAA62ACB50B}" destId="{AFCD3B34-8479-4CE7-B36B-FE2A986E2F34}" srcOrd="0" destOrd="0" presId="urn:microsoft.com/office/officeart/2005/8/layout/vList5"/>
    <dgm:cxn modelId="{1CA3CE23-6D5F-42B2-8E6D-30916E1DA33E}" type="presOf" srcId="{8980927A-BBDD-401C-A232-D940506455DB}" destId="{1BAB30DF-CB15-4844-A997-B18715F4D759}" srcOrd="0" destOrd="0" presId="urn:microsoft.com/office/officeart/2005/8/layout/vList5"/>
    <dgm:cxn modelId="{D7BCCB05-6CB7-4A97-BE38-CDF64A7BFE46}" type="presOf" srcId="{7D6A40C3-F6F8-45D4-8906-D2D1A7D45274}" destId="{DE795D15-8164-42DC-AA0F-5EAE646350D6}" srcOrd="0" destOrd="0" presId="urn:microsoft.com/office/officeart/2005/8/layout/vList5"/>
    <dgm:cxn modelId="{78A8F1C6-BAAF-49AA-BB27-AE3B47D37163}" srcId="{D17D2559-E33D-4C6C-933F-510EDA6ABA7E}" destId="{F796106F-9E67-472D-B0E1-DBD44374788F}" srcOrd="0" destOrd="0" parTransId="{EAEF4F77-EE5E-4FC0-91A5-86B520B954C6}" sibTransId="{FB338D0C-64D4-42CF-9F1C-7BF2887F490C}"/>
    <dgm:cxn modelId="{918EEBB0-C4EB-429F-A846-FA609CDFD7D0}" srcId="{BC59719A-D055-4F2A-AA7F-A8A8A76A655F}" destId="{56B8FE86-D49A-4873-B3F0-9A92C10BBA32}" srcOrd="0" destOrd="0" parTransId="{166624B3-802F-4BF2-AF8F-A13F9FD135AF}" sibTransId="{3C29DC24-93D8-4742-9DC8-9E05D86D2788}"/>
    <dgm:cxn modelId="{3F4FE1EC-7217-4B2E-BB5F-69FE13BC70DC}" type="presParOf" srcId="{6D0032CD-694F-4F0B-8EDC-9CB1CAD1AF54}" destId="{307555A7-E7F8-4B4B-8F45-F29C98A4C98E}" srcOrd="0" destOrd="0" presId="urn:microsoft.com/office/officeart/2005/8/layout/vList5"/>
    <dgm:cxn modelId="{84003914-2F5C-42B8-9234-2B65595847F5}" type="presParOf" srcId="{307555A7-E7F8-4B4B-8F45-F29C98A4C98E}" destId="{AF4D5085-F23E-41AD-9CE8-88F89ED45C90}" srcOrd="0" destOrd="0" presId="urn:microsoft.com/office/officeart/2005/8/layout/vList5"/>
    <dgm:cxn modelId="{64E2DFDD-5AFD-46DA-BD64-FE21AF47D7E0}" type="presParOf" srcId="{307555A7-E7F8-4B4B-8F45-F29C98A4C98E}" destId="{BF888278-29D8-4053-815D-6CF0A5C1EB75}" srcOrd="1" destOrd="0" presId="urn:microsoft.com/office/officeart/2005/8/layout/vList5"/>
    <dgm:cxn modelId="{65F3AE2B-F3EA-4073-9128-8488AA5925A1}" type="presParOf" srcId="{6D0032CD-694F-4F0B-8EDC-9CB1CAD1AF54}" destId="{EF3EBB4C-FD43-49D7-A9A1-4E9E6C052879}" srcOrd="1" destOrd="0" presId="urn:microsoft.com/office/officeart/2005/8/layout/vList5"/>
    <dgm:cxn modelId="{A3D7DE1A-1969-4EF2-AB8A-5C056BD03016}" type="presParOf" srcId="{6D0032CD-694F-4F0B-8EDC-9CB1CAD1AF54}" destId="{E5AE26A9-4EE1-4437-8E7B-BDF4DD3C1DAA}" srcOrd="2" destOrd="0" presId="urn:microsoft.com/office/officeart/2005/8/layout/vList5"/>
    <dgm:cxn modelId="{145D3E5C-89B5-420B-8D62-A96B884F8D56}" type="presParOf" srcId="{E5AE26A9-4EE1-4437-8E7B-BDF4DD3C1DAA}" destId="{6C7321F2-1421-485C-B449-ABABDBF08F6F}" srcOrd="0" destOrd="0" presId="urn:microsoft.com/office/officeart/2005/8/layout/vList5"/>
    <dgm:cxn modelId="{5F14715D-31B6-4928-A981-17BF40B35207}" type="presParOf" srcId="{E5AE26A9-4EE1-4437-8E7B-BDF4DD3C1DAA}" destId="{DE795D15-8164-42DC-AA0F-5EAE646350D6}" srcOrd="1" destOrd="0" presId="urn:microsoft.com/office/officeart/2005/8/layout/vList5"/>
    <dgm:cxn modelId="{4206A05E-41A7-4E12-B5F6-1FADAFEC331E}" type="presParOf" srcId="{6D0032CD-694F-4F0B-8EDC-9CB1CAD1AF54}" destId="{46B440C7-8431-4C2D-B9C2-84BB860438D2}" srcOrd="3" destOrd="0" presId="urn:microsoft.com/office/officeart/2005/8/layout/vList5"/>
    <dgm:cxn modelId="{36ECADBA-5E5C-4994-819C-7AE448151BAA}" type="presParOf" srcId="{6D0032CD-694F-4F0B-8EDC-9CB1CAD1AF54}" destId="{E7ECC096-E52E-45CA-9E24-CB42E0BC6108}" srcOrd="4" destOrd="0" presId="urn:microsoft.com/office/officeart/2005/8/layout/vList5"/>
    <dgm:cxn modelId="{334A4B15-C146-4294-B99B-7E4B908A3CCC}" type="presParOf" srcId="{E7ECC096-E52E-45CA-9E24-CB42E0BC6108}" destId="{1BAB30DF-CB15-4844-A997-B18715F4D759}" srcOrd="0" destOrd="0" presId="urn:microsoft.com/office/officeart/2005/8/layout/vList5"/>
    <dgm:cxn modelId="{FBF94883-78D4-47C2-AE54-C3B2B6995A95}" type="presParOf" srcId="{E7ECC096-E52E-45CA-9E24-CB42E0BC6108}" destId="{8683F74F-5625-445F-84E6-C929294C3593}" srcOrd="1" destOrd="0" presId="urn:microsoft.com/office/officeart/2005/8/layout/vList5"/>
    <dgm:cxn modelId="{EA9DF72B-DE33-4EEA-8475-1DCF6D8D5E54}" type="presParOf" srcId="{6D0032CD-694F-4F0B-8EDC-9CB1CAD1AF54}" destId="{B9727B7D-0911-4388-8728-1D64BC1C6139}" srcOrd="5" destOrd="0" presId="urn:microsoft.com/office/officeart/2005/8/layout/vList5"/>
    <dgm:cxn modelId="{C24451C6-05B7-4577-BDC5-F9019BF57D45}" type="presParOf" srcId="{6D0032CD-694F-4F0B-8EDC-9CB1CAD1AF54}" destId="{B9A618D4-2794-4F45-90B1-604BD366ED12}" srcOrd="6" destOrd="0" presId="urn:microsoft.com/office/officeart/2005/8/layout/vList5"/>
    <dgm:cxn modelId="{EC1F3F4E-6AAC-40AC-8701-6CD3A3454662}" type="presParOf" srcId="{B9A618D4-2794-4F45-90B1-604BD366ED12}" destId="{1031765A-79B2-4205-8B8D-3F1B71540436}" srcOrd="0" destOrd="0" presId="urn:microsoft.com/office/officeart/2005/8/layout/vList5"/>
    <dgm:cxn modelId="{4A04A3B1-CD8D-4187-8DCD-06E7243C0E3E}" type="presParOf" srcId="{B9A618D4-2794-4F45-90B1-604BD366ED12}" destId="{083FFF39-CB94-47B2-8438-D0997B6FEB35}" srcOrd="1" destOrd="0" presId="urn:microsoft.com/office/officeart/2005/8/layout/vList5"/>
    <dgm:cxn modelId="{0E39BD2F-6B02-46A3-9874-C14A2070665E}" type="presParOf" srcId="{6D0032CD-694F-4F0B-8EDC-9CB1CAD1AF54}" destId="{F56D703B-A805-4BC2-A86E-E355C6D2D4BE}" srcOrd="7" destOrd="0" presId="urn:microsoft.com/office/officeart/2005/8/layout/vList5"/>
    <dgm:cxn modelId="{2BBCE577-D366-45EB-A497-7BBBFF2C269F}" type="presParOf" srcId="{6D0032CD-694F-4F0B-8EDC-9CB1CAD1AF54}" destId="{975E571B-3EC0-4008-A354-16EA47BC497B}" srcOrd="8" destOrd="0" presId="urn:microsoft.com/office/officeart/2005/8/layout/vList5"/>
    <dgm:cxn modelId="{6FE7ADC3-F034-48BC-A8D6-C9D7B208752C}" type="presParOf" srcId="{975E571B-3EC0-4008-A354-16EA47BC497B}" destId="{91F6AF91-7BBD-49D3-8918-D40E91C96627}" srcOrd="0" destOrd="0" presId="urn:microsoft.com/office/officeart/2005/8/layout/vList5"/>
    <dgm:cxn modelId="{AF7B2552-EAF5-40F3-8188-2CE2B3DA4388}" type="presParOf" srcId="{975E571B-3EC0-4008-A354-16EA47BC497B}" destId="{660A643C-3228-483F-BB47-41DC44EA4431}" srcOrd="1" destOrd="0" presId="urn:microsoft.com/office/officeart/2005/8/layout/vList5"/>
    <dgm:cxn modelId="{E91876F3-61E3-4D79-9A58-F61D80606C01}" type="presParOf" srcId="{6D0032CD-694F-4F0B-8EDC-9CB1CAD1AF54}" destId="{52D217A5-BB65-4072-AA3C-725FDAC18810}" srcOrd="9" destOrd="0" presId="urn:microsoft.com/office/officeart/2005/8/layout/vList5"/>
    <dgm:cxn modelId="{244843BE-DCBD-4106-B207-F0DF999AED56}" type="presParOf" srcId="{6D0032CD-694F-4F0B-8EDC-9CB1CAD1AF54}" destId="{CEA809CA-0805-4034-984C-3D0559598C31}" srcOrd="10" destOrd="0" presId="urn:microsoft.com/office/officeart/2005/8/layout/vList5"/>
    <dgm:cxn modelId="{274A84B6-9F68-4FAE-9602-F36CC0EA563C}" type="presParOf" srcId="{CEA809CA-0805-4034-984C-3D0559598C31}" destId="{AFCD3B34-8479-4CE7-B36B-FE2A986E2F34}" srcOrd="0" destOrd="0" presId="urn:microsoft.com/office/officeart/2005/8/layout/vList5"/>
    <dgm:cxn modelId="{75910518-5D29-49A6-8381-4B7816AC5DA6}" type="presParOf" srcId="{CEA809CA-0805-4034-984C-3D0559598C31}" destId="{3CE5E91C-7FC5-4405-98EB-0F1426552FD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D5085-F23E-41AD-9CE8-88F89ED45C90}">
      <dsp:nvSpPr>
        <dsp:cNvPr id="0" name=""/>
        <dsp:cNvSpPr/>
      </dsp:nvSpPr>
      <dsp:spPr>
        <a:xfrm>
          <a:off x="1438655" y="920"/>
          <a:ext cx="1618488" cy="536153"/>
        </a:xfrm>
        <a:prstGeom prst="roundRect">
          <a:avLst/>
        </a:prstGeom>
        <a:solidFill>
          <a:srgbClr val="FFC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a:t>Trip Generation</a:t>
          </a:r>
        </a:p>
      </dsp:txBody>
      <dsp:txXfrm>
        <a:off x="1464828" y="27093"/>
        <a:ext cx="1566142" cy="483807"/>
      </dsp:txXfrm>
    </dsp:sp>
    <dsp:sp modelId="{6C7321F2-1421-485C-B449-ABABDBF08F6F}">
      <dsp:nvSpPr>
        <dsp:cNvPr id="0" name=""/>
        <dsp:cNvSpPr/>
      </dsp:nvSpPr>
      <dsp:spPr>
        <a:xfrm>
          <a:off x="1438655" y="563881"/>
          <a:ext cx="1618488" cy="536153"/>
        </a:xfrm>
        <a:prstGeom prst="roundRect">
          <a:avLst/>
        </a:prstGeom>
        <a:solidFill>
          <a:srgbClr val="FFC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a:t>Non-Resident Models</a:t>
          </a:r>
        </a:p>
      </dsp:txBody>
      <dsp:txXfrm>
        <a:off x="1464828" y="590054"/>
        <a:ext cx="1566142" cy="483807"/>
      </dsp:txXfrm>
    </dsp:sp>
    <dsp:sp modelId="{1BAB30DF-CB15-4844-A997-B18715F4D759}">
      <dsp:nvSpPr>
        <dsp:cNvPr id="0" name=""/>
        <dsp:cNvSpPr/>
      </dsp:nvSpPr>
      <dsp:spPr>
        <a:xfrm>
          <a:off x="1438655" y="1126842"/>
          <a:ext cx="1618488" cy="536153"/>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a:t>Skimming</a:t>
          </a:r>
        </a:p>
      </dsp:txBody>
      <dsp:txXfrm>
        <a:off x="1464828" y="1153015"/>
        <a:ext cx="1566142" cy="483807"/>
      </dsp:txXfrm>
    </dsp:sp>
    <dsp:sp modelId="{1031765A-79B2-4205-8B8D-3F1B71540436}">
      <dsp:nvSpPr>
        <dsp:cNvPr id="0" name=""/>
        <dsp:cNvSpPr/>
      </dsp:nvSpPr>
      <dsp:spPr>
        <a:xfrm>
          <a:off x="1438655" y="1689803"/>
          <a:ext cx="1618488" cy="536153"/>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a:t>Distribution</a:t>
          </a:r>
        </a:p>
      </dsp:txBody>
      <dsp:txXfrm>
        <a:off x="1464828" y="1715976"/>
        <a:ext cx="1566142" cy="483807"/>
      </dsp:txXfrm>
    </dsp:sp>
    <dsp:sp modelId="{91F6AF91-7BBD-49D3-8918-D40E91C96627}">
      <dsp:nvSpPr>
        <dsp:cNvPr id="0" name=""/>
        <dsp:cNvSpPr/>
      </dsp:nvSpPr>
      <dsp:spPr>
        <a:xfrm>
          <a:off x="1438655" y="2252764"/>
          <a:ext cx="1618488" cy="536153"/>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a:t>Mode Choice</a:t>
          </a:r>
        </a:p>
      </dsp:txBody>
      <dsp:txXfrm>
        <a:off x="1464828" y="2278937"/>
        <a:ext cx="1566142" cy="483807"/>
      </dsp:txXfrm>
    </dsp:sp>
    <dsp:sp modelId="{AFCD3B34-8479-4CE7-B36B-FE2A986E2F34}">
      <dsp:nvSpPr>
        <dsp:cNvPr id="0" name=""/>
        <dsp:cNvSpPr/>
      </dsp:nvSpPr>
      <dsp:spPr>
        <a:xfrm>
          <a:off x="1438655" y="2815725"/>
          <a:ext cx="1618488" cy="536153"/>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a:t>Assignment</a:t>
          </a:r>
        </a:p>
      </dsp:txBody>
      <dsp:txXfrm>
        <a:off x="1464828" y="2841898"/>
        <a:ext cx="1566142" cy="483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88278-29D8-4053-815D-6CF0A5C1EB75}">
      <dsp:nvSpPr>
        <dsp:cNvPr id="0" name=""/>
        <dsp:cNvSpPr/>
      </dsp:nvSpPr>
      <dsp:spPr>
        <a:xfrm rot="5400000">
          <a:off x="2769698" y="-1153957"/>
          <a:ext cx="562955" cy="287169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a:t>Less likely to vary by project </a:t>
          </a:r>
        </a:p>
        <a:p>
          <a:pPr marL="57150" lvl="1" indent="-57150" algn="l" defTabSz="444500">
            <a:lnSpc>
              <a:spcPct val="90000"/>
            </a:lnSpc>
            <a:spcBef>
              <a:spcPct val="0"/>
            </a:spcBef>
            <a:spcAft>
              <a:spcPct val="15000"/>
            </a:spcAft>
            <a:buChar char="••"/>
          </a:pPr>
          <a:r>
            <a:rPr lang="en-US" sz="1000" kern="1200"/>
            <a:t>Need to run only once per horizon</a:t>
          </a:r>
        </a:p>
      </dsp:txBody>
      <dsp:txXfrm rot="-5400000">
        <a:off x="1615329" y="27893"/>
        <a:ext cx="2844213" cy="507993"/>
      </dsp:txXfrm>
    </dsp:sp>
    <dsp:sp modelId="{AF4D5085-F23E-41AD-9CE8-88F89ED45C90}">
      <dsp:nvSpPr>
        <dsp:cNvPr id="0" name=""/>
        <dsp:cNvSpPr/>
      </dsp:nvSpPr>
      <dsp:spPr>
        <a:xfrm>
          <a:off x="0" y="16268"/>
          <a:ext cx="1615328" cy="531241"/>
        </a:xfrm>
        <a:prstGeom prst="roundRect">
          <a:avLst/>
        </a:prstGeom>
        <a:solidFill>
          <a:srgbClr val="FFC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a:t>Trip Generation</a:t>
          </a:r>
        </a:p>
      </dsp:txBody>
      <dsp:txXfrm>
        <a:off x="25933" y="42201"/>
        <a:ext cx="1563462" cy="479375"/>
      </dsp:txXfrm>
    </dsp:sp>
    <dsp:sp modelId="{DE795D15-8164-42DC-AA0F-5EAE646350D6}">
      <dsp:nvSpPr>
        <dsp:cNvPr id="0" name=""/>
        <dsp:cNvSpPr/>
      </dsp:nvSpPr>
      <dsp:spPr>
        <a:xfrm rot="5400000">
          <a:off x="2844647" y="-583105"/>
          <a:ext cx="424993" cy="2877312"/>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a:t>Doesn't vary much by proejct</a:t>
          </a:r>
        </a:p>
      </dsp:txBody>
      <dsp:txXfrm rot="-5400000">
        <a:off x="1618488" y="663800"/>
        <a:ext cx="2856566" cy="383501"/>
      </dsp:txXfrm>
    </dsp:sp>
    <dsp:sp modelId="{6C7321F2-1421-485C-B449-ABABDBF08F6F}">
      <dsp:nvSpPr>
        <dsp:cNvPr id="0" name=""/>
        <dsp:cNvSpPr/>
      </dsp:nvSpPr>
      <dsp:spPr>
        <a:xfrm>
          <a:off x="0" y="589929"/>
          <a:ext cx="1618488" cy="531241"/>
        </a:xfrm>
        <a:prstGeom prst="roundRect">
          <a:avLst/>
        </a:prstGeom>
        <a:solidFill>
          <a:srgbClr val="FFC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a:t>Non-Resident Models</a:t>
          </a:r>
        </a:p>
      </dsp:txBody>
      <dsp:txXfrm>
        <a:off x="25933" y="615862"/>
        <a:ext cx="1566622" cy="479375"/>
      </dsp:txXfrm>
    </dsp:sp>
    <dsp:sp modelId="{8683F74F-5625-445F-84E6-C929294C3593}">
      <dsp:nvSpPr>
        <dsp:cNvPr id="0" name=""/>
        <dsp:cNvSpPr/>
      </dsp:nvSpPr>
      <dsp:spPr>
        <a:xfrm rot="5400000">
          <a:off x="2844647" y="-25301"/>
          <a:ext cx="424993" cy="2877312"/>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a:t>Varies by project</a:t>
          </a:r>
        </a:p>
      </dsp:txBody>
      <dsp:txXfrm rot="-5400000">
        <a:off x="1618488" y="1221604"/>
        <a:ext cx="2856566" cy="383501"/>
      </dsp:txXfrm>
    </dsp:sp>
    <dsp:sp modelId="{1BAB30DF-CB15-4844-A997-B18715F4D759}">
      <dsp:nvSpPr>
        <dsp:cNvPr id="0" name=""/>
        <dsp:cNvSpPr/>
      </dsp:nvSpPr>
      <dsp:spPr>
        <a:xfrm>
          <a:off x="0" y="1147733"/>
          <a:ext cx="1618488" cy="53124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a:t>Skimming</a:t>
          </a:r>
        </a:p>
      </dsp:txBody>
      <dsp:txXfrm>
        <a:off x="25933" y="1173666"/>
        <a:ext cx="1566622" cy="479375"/>
      </dsp:txXfrm>
    </dsp:sp>
    <dsp:sp modelId="{083FFF39-CB94-47B2-8438-D0997B6FEB35}">
      <dsp:nvSpPr>
        <dsp:cNvPr id="0" name=""/>
        <dsp:cNvSpPr/>
      </dsp:nvSpPr>
      <dsp:spPr>
        <a:xfrm rot="5400000">
          <a:off x="2844647" y="532502"/>
          <a:ext cx="424993" cy="2877312"/>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a:t>Somwhat varies by project</a:t>
          </a:r>
        </a:p>
      </dsp:txBody>
      <dsp:txXfrm rot="-5400000">
        <a:off x="1618488" y="1779407"/>
        <a:ext cx="2856566" cy="383501"/>
      </dsp:txXfrm>
    </dsp:sp>
    <dsp:sp modelId="{1031765A-79B2-4205-8B8D-3F1B71540436}">
      <dsp:nvSpPr>
        <dsp:cNvPr id="0" name=""/>
        <dsp:cNvSpPr/>
      </dsp:nvSpPr>
      <dsp:spPr>
        <a:xfrm>
          <a:off x="0" y="1705537"/>
          <a:ext cx="1618488" cy="53124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a:t>Distribution</a:t>
          </a:r>
        </a:p>
      </dsp:txBody>
      <dsp:txXfrm>
        <a:off x="25933" y="1731470"/>
        <a:ext cx="1566622" cy="479375"/>
      </dsp:txXfrm>
    </dsp:sp>
    <dsp:sp modelId="{660A643C-3228-483F-BB47-41DC44EA4431}">
      <dsp:nvSpPr>
        <dsp:cNvPr id="0" name=""/>
        <dsp:cNvSpPr/>
      </dsp:nvSpPr>
      <dsp:spPr>
        <a:xfrm rot="5400000">
          <a:off x="2844647" y="1090306"/>
          <a:ext cx="424993" cy="2877312"/>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a:t>Depends on the TDM model &amp; project</a:t>
          </a:r>
        </a:p>
        <a:p>
          <a:pPr marL="57150" lvl="1" indent="-57150" algn="l" defTabSz="444500">
            <a:lnSpc>
              <a:spcPct val="90000"/>
            </a:lnSpc>
            <a:spcBef>
              <a:spcPct val="0"/>
            </a:spcBef>
            <a:spcAft>
              <a:spcPct val="15000"/>
            </a:spcAft>
            <a:buChar char="••"/>
          </a:pPr>
          <a:r>
            <a:rPr lang="en-US" sz="1000" kern="1200"/>
            <a:t>In the statewide model, mode chocie is less sensitive to small highway improvements</a:t>
          </a:r>
        </a:p>
      </dsp:txBody>
      <dsp:txXfrm rot="-5400000">
        <a:off x="1618488" y="2337211"/>
        <a:ext cx="2856566" cy="383501"/>
      </dsp:txXfrm>
    </dsp:sp>
    <dsp:sp modelId="{91F6AF91-7BBD-49D3-8918-D40E91C96627}">
      <dsp:nvSpPr>
        <dsp:cNvPr id="0" name=""/>
        <dsp:cNvSpPr/>
      </dsp:nvSpPr>
      <dsp:spPr>
        <a:xfrm>
          <a:off x="0" y="2263341"/>
          <a:ext cx="1618488" cy="53124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a:t>Mode Choice</a:t>
          </a:r>
        </a:p>
      </dsp:txBody>
      <dsp:txXfrm>
        <a:off x="25933" y="2289274"/>
        <a:ext cx="1566622" cy="479375"/>
      </dsp:txXfrm>
    </dsp:sp>
    <dsp:sp modelId="{3CE5E91C-7FC5-4405-98EB-0F1426552FD3}">
      <dsp:nvSpPr>
        <dsp:cNvPr id="0" name=""/>
        <dsp:cNvSpPr/>
      </dsp:nvSpPr>
      <dsp:spPr>
        <a:xfrm rot="5400000">
          <a:off x="2844647" y="1648110"/>
          <a:ext cx="424993" cy="2877312"/>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a:t>Varies by project</a:t>
          </a:r>
        </a:p>
      </dsp:txBody>
      <dsp:txXfrm rot="-5400000">
        <a:off x="1618488" y="2895015"/>
        <a:ext cx="2856566" cy="383501"/>
      </dsp:txXfrm>
    </dsp:sp>
    <dsp:sp modelId="{AFCD3B34-8479-4CE7-B36B-FE2A986E2F34}">
      <dsp:nvSpPr>
        <dsp:cNvPr id="0" name=""/>
        <dsp:cNvSpPr/>
      </dsp:nvSpPr>
      <dsp:spPr>
        <a:xfrm>
          <a:off x="0" y="2821145"/>
          <a:ext cx="1618488" cy="53124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a:t>Assignment</a:t>
          </a:r>
        </a:p>
      </dsp:txBody>
      <dsp:txXfrm>
        <a:off x="25933" y="2847078"/>
        <a:ext cx="1566622" cy="47937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BDDD7-1CF9-402D-B814-30EF30AC4E61}" type="datetimeFigureOut">
              <a:rPr lang="en-US" smtClean="0"/>
              <a:t>5/15/2015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388676-0202-413A-B03C-E06A994B9012}" type="slidenum">
              <a:rPr lang="en-US" smtClean="0"/>
              <a:t>‹#›</a:t>
            </a:fld>
            <a:endParaRPr lang="en-US"/>
          </a:p>
        </p:txBody>
      </p:sp>
    </p:spTree>
    <p:extLst>
      <p:ext uri="{BB962C8B-B14F-4D97-AF65-F5344CB8AC3E}">
        <p14:creationId xmlns:p14="http://schemas.microsoft.com/office/powerpoint/2010/main" val="2315691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pain of MPO folks having to run projects through their model to get “project results” in order to evaluate the transportation plans is no fun. </a:t>
            </a:r>
            <a:endParaRPr lang="en-US" dirty="0" smtClean="0"/>
          </a:p>
          <a:p>
            <a:endParaRPr lang="en-US" baseline="0" dirty="0" smtClean="0"/>
          </a:p>
          <a:p>
            <a:r>
              <a:rPr lang="en-US" baseline="0" dirty="0" smtClean="0"/>
              <a:t>How many of you have had to code these projects??  How many have had to run the model multiple times to evaluate the projects and give some ranking of them?</a:t>
            </a:r>
          </a:p>
          <a:p>
            <a:endParaRPr lang="en-US" baseline="0" dirty="0" smtClean="0"/>
          </a:p>
          <a:p>
            <a:r>
              <a:rPr lang="en-US" baseline="0" dirty="0" smtClean="0"/>
              <a:t>  Not only is the coding of all of those projects a hard task but evaluating each one and getting VMT, VHT effects as well as assuring the model run worked and the results are reasonable.  Of course we all know how EASY IT IS to look at the model output files to make sure things ran and the results seem to be reasonable for things like VMT, VHT </a:t>
            </a:r>
            <a:r>
              <a:rPr lang="en-US" baseline="0" dirty="0" err="1" smtClean="0"/>
              <a:t>etc</a:t>
            </a:r>
            <a:endParaRPr lang="en-US" baseline="0" dirty="0" smtClean="0"/>
          </a:p>
          <a:p>
            <a:endParaRPr lang="en-US" baseline="0" dirty="0" smtClean="0"/>
          </a:p>
          <a:p>
            <a:r>
              <a:rPr lang="en-US" sz="1200" kern="1200" dirty="0" smtClean="0">
                <a:solidFill>
                  <a:schemeClr val="tx1"/>
                </a:solidFill>
                <a:latin typeface="+mn-lt"/>
                <a:ea typeface="+mn-ea"/>
                <a:cs typeface="+mn-cs"/>
              </a:rPr>
              <a:t>What happens when you get a directive that says “evaluate a list of 500 projects for funding priorities and we need them in less than two months!” </a:t>
            </a:r>
            <a:endParaRPr lang="en-US" baseline="0" dirty="0" smtClean="0"/>
          </a:p>
          <a:p>
            <a:endParaRPr lang="en-US" baseline="0" dirty="0" smtClean="0"/>
          </a:p>
          <a:p>
            <a:endParaRPr lang="en-US" baseline="0" dirty="0" smtClean="0"/>
          </a:p>
          <a:p>
            <a:endParaRPr lang="en-US" baseline="0" dirty="0" smtClean="0"/>
          </a:p>
          <a:p>
            <a:r>
              <a:rPr lang="en-US" baseline="0" dirty="0" smtClean="0"/>
              <a:t>Well</a:t>
            </a:r>
            <a:endParaRPr lang="en-US" dirty="0"/>
          </a:p>
        </p:txBody>
      </p:sp>
      <p:sp>
        <p:nvSpPr>
          <p:cNvPr id="4" name="Slide Number Placeholder 3"/>
          <p:cNvSpPr>
            <a:spLocks noGrp="1"/>
          </p:cNvSpPr>
          <p:nvPr>
            <p:ph type="sldNum" sz="quarter" idx="10"/>
          </p:nvPr>
        </p:nvSpPr>
        <p:spPr/>
        <p:txBody>
          <a:bodyPr/>
          <a:lstStyle/>
          <a:p>
            <a:fld id="{FA388676-0202-413A-B03C-E06A994B9012}" type="slidenum">
              <a:rPr lang="en-US" smtClean="0"/>
              <a:t>2</a:t>
            </a:fld>
            <a:endParaRPr lang="en-US"/>
          </a:p>
        </p:txBody>
      </p:sp>
    </p:spTree>
    <p:extLst>
      <p:ext uri="{BB962C8B-B14F-4D97-AF65-F5344CB8AC3E}">
        <p14:creationId xmlns:p14="http://schemas.microsoft.com/office/powerpoint/2010/main" val="1834114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388676-0202-413A-B03C-E06A994B9012}" type="slidenum">
              <a:rPr lang="en-US" smtClean="0"/>
              <a:t>17</a:t>
            </a:fld>
            <a:endParaRPr lang="en-US"/>
          </a:p>
        </p:txBody>
      </p:sp>
    </p:spTree>
    <p:extLst>
      <p:ext uri="{BB962C8B-B14F-4D97-AF65-F5344CB8AC3E}">
        <p14:creationId xmlns:p14="http://schemas.microsoft.com/office/powerpoint/2010/main" val="1648531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Quality:</a:t>
            </a:r>
            <a:r>
              <a:rPr lang="en-US" baseline="0" dirty="0" smtClean="0"/>
              <a:t> How project benefits? Is it a one minute savings or 10 minute savings? And how many trips / users save these minutes?</a:t>
            </a:r>
            <a:endParaRPr lang="en-US" dirty="0"/>
          </a:p>
        </p:txBody>
      </p:sp>
      <p:sp>
        <p:nvSpPr>
          <p:cNvPr id="4" name="Slide Number Placeholder 3"/>
          <p:cNvSpPr>
            <a:spLocks noGrp="1"/>
          </p:cNvSpPr>
          <p:nvPr>
            <p:ph type="sldNum" sz="quarter" idx="10"/>
          </p:nvPr>
        </p:nvSpPr>
        <p:spPr/>
        <p:txBody>
          <a:bodyPr/>
          <a:lstStyle/>
          <a:p>
            <a:fld id="{FA388676-0202-413A-B03C-E06A994B9012}" type="slidenum">
              <a:rPr lang="en-US" smtClean="0"/>
              <a:t>18</a:t>
            </a:fld>
            <a:endParaRPr lang="en-US"/>
          </a:p>
        </p:txBody>
      </p:sp>
    </p:spTree>
    <p:extLst>
      <p:ext uri="{BB962C8B-B14F-4D97-AF65-F5344CB8AC3E}">
        <p14:creationId xmlns:p14="http://schemas.microsoft.com/office/powerpoint/2010/main" val="186130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1) Tool to evaluate 600 – 800 Highway projects</a:t>
            </a:r>
          </a:p>
          <a:p>
            <a:r>
              <a:rPr lang="en-US" sz="1200" dirty="0" smtClean="0"/>
              <a:t>2) Highway network manager tool</a:t>
            </a:r>
          </a:p>
          <a:p>
            <a:r>
              <a:rPr lang="en-US" sz="1200" dirty="0" smtClean="0"/>
              <a:t>3) Wrapper around Statewide model</a:t>
            </a:r>
          </a:p>
          <a:p>
            <a:r>
              <a:rPr lang="en-US" sz="1200" dirty="0" smtClean="0"/>
              <a:t>4) User choice on steps to be run</a:t>
            </a:r>
          </a:p>
          <a:p>
            <a:r>
              <a:rPr lang="en-US" sz="1200" dirty="0" smtClean="0"/>
              <a:t>5) Automatically saves selected output for each run</a:t>
            </a:r>
          </a:p>
          <a:p>
            <a:r>
              <a:rPr lang="en-US" sz="1200" dirty="0" smtClean="0"/>
              <a:t>6) Ability to run various post processing methods: travel time savings, accessibility, project trips, work trip benefits and other</a:t>
            </a:r>
          </a:p>
          <a:p>
            <a:endParaRPr lang="en-US" dirty="0"/>
          </a:p>
        </p:txBody>
      </p:sp>
      <p:sp>
        <p:nvSpPr>
          <p:cNvPr id="4" name="Slide Number Placeholder 3"/>
          <p:cNvSpPr>
            <a:spLocks noGrp="1"/>
          </p:cNvSpPr>
          <p:nvPr>
            <p:ph type="sldNum" sz="quarter" idx="10"/>
          </p:nvPr>
        </p:nvSpPr>
        <p:spPr/>
        <p:txBody>
          <a:bodyPr/>
          <a:lstStyle/>
          <a:p>
            <a:fld id="{FA388676-0202-413A-B03C-E06A994B9012}" type="slidenum">
              <a:rPr lang="en-US" smtClean="0"/>
              <a:t>4</a:t>
            </a:fld>
            <a:endParaRPr lang="en-US"/>
          </a:p>
        </p:txBody>
      </p:sp>
    </p:spTree>
    <p:extLst>
      <p:ext uri="{BB962C8B-B14F-4D97-AF65-F5344CB8AC3E}">
        <p14:creationId xmlns:p14="http://schemas.microsoft.com/office/powerpoint/2010/main" val="214816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b="1" dirty="0" smtClean="0"/>
              <a:t>Full Model</a:t>
            </a:r>
            <a:r>
              <a:rPr lang="en-US" sz="1200" dirty="0" smtClean="0"/>
              <a:t> run: Update highway network with the project</a:t>
            </a:r>
          </a:p>
          <a:p>
            <a:r>
              <a:rPr lang="en-US" sz="1200" dirty="0" smtClean="0"/>
              <a:t>2) </a:t>
            </a:r>
            <a:r>
              <a:rPr lang="en-US" sz="1200" b="1" dirty="0" smtClean="0"/>
              <a:t>Project </a:t>
            </a:r>
            <a:r>
              <a:rPr lang="en-US" sz="1200" dirty="0" smtClean="0"/>
              <a:t>run: To reduce runtime, run only the steps that vary by project </a:t>
            </a:r>
          </a:p>
          <a:p>
            <a:r>
              <a:rPr lang="en-US" sz="1200" dirty="0" smtClean="0"/>
              <a:t>3) </a:t>
            </a:r>
            <a:r>
              <a:rPr lang="en-US" sz="1200" b="1" dirty="0" smtClean="0"/>
              <a:t>Network Manger</a:t>
            </a:r>
            <a:r>
              <a:rPr lang="en-US" sz="1200" dirty="0" smtClean="0"/>
              <a:t>: Update highway network with the project</a:t>
            </a:r>
          </a:p>
          <a:p>
            <a:r>
              <a:rPr lang="en-US" sz="1200" dirty="0" smtClean="0"/>
              <a:t>4) </a:t>
            </a:r>
            <a:r>
              <a:rPr lang="en-US" sz="1200" b="1" dirty="0" smtClean="0"/>
              <a:t>Project &amp; Network </a:t>
            </a:r>
            <a:r>
              <a:rPr lang="en-US" sz="1200" b="1" dirty="0" err="1" smtClean="0"/>
              <a:t>Manager</a:t>
            </a:r>
            <a:r>
              <a:rPr lang="en-US" sz="1200" dirty="0" err="1" smtClean="0"/>
              <a:t>:Update</a:t>
            </a:r>
            <a:r>
              <a:rPr lang="en-US" sz="1200" dirty="0" smtClean="0"/>
              <a:t> highway network with project and run specific steps </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FA388676-0202-413A-B03C-E06A994B9012}" type="slidenum">
              <a:rPr lang="en-US" smtClean="0"/>
              <a:t>5</a:t>
            </a:fld>
            <a:endParaRPr lang="en-US"/>
          </a:p>
        </p:txBody>
      </p:sp>
    </p:spTree>
    <p:extLst>
      <p:ext uri="{BB962C8B-B14F-4D97-AF65-F5344CB8AC3E}">
        <p14:creationId xmlns:p14="http://schemas.microsoft.com/office/powerpoint/2010/main" val="2148162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800" dirty="0" smtClean="0"/>
              <a:t>1) Ability to handle different project years</a:t>
            </a:r>
          </a:p>
          <a:p>
            <a:pPr lvl="1"/>
            <a:r>
              <a:rPr lang="en-US" sz="2800" dirty="0" smtClean="0"/>
              <a:t>2) Ability to run different alternatives at one click (E+C or LRPT)</a:t>
            </a:r>
          </a:p>
          <a:p>
            <a:pPr lvl="1"/>
            <a:r>
              <a:rPr lang="en-US" sz="2800" dirty="0" smtClean="0"/>
              <a:t>3) Ability to evaluate single projects or groups of projects </a:t>
            </a:r>
          </a:p>
          <a:p>
            <a:pPr lvl="1"/>
            <a:r>
              <a:rPr lang="en-US" sz="2800" dirty="0" smtClean="0"/>
              <a:t>4) Ability to vary base network such as: Base, E+C or LRTP projects</a:t>
            </a:r>
          </a:p>
          <a:p>
            <a:pPr lvl="1"/>
            <a:r>
              <a:rPr lang="en-US" sz="2800" dirty="0" smtClean="0"/>
              <a:t>5) User can run only selected steps (instead of entire model) </a:t>
            </a:r>
          </a:p>
          <a:p>
            <a:pPr marL="0" indent="0">
              <a:buNone/>
            </a:pPr>
            <a:endParaRPr lang="en-US" dirty="0" smtClean="0"/>
          </a:p>
        </p:txBody>
      </p:sp>
      <p:sp>
        <p:nvSpPr>
          <p:cNvPr id="4" name="Slide Number Placeholder 3"/>
          <p:cNvSpPr>
            <a:spLocks noGrp="1"/>
          </p:cNvSpPr>
          <p:nvPr>
            <p:ph type="sldNum" sz="quarter" idx="10"/>
          </p:nvPr>
        </p:nvSpPr>
        <p:spPr/>
        <p:txBody>
          <a:bodyPr/>
          <a:lstStyle/>
          <a:p>
            <a:fld id="{83FD1A2C-3F7C-4246-9615-D4C8811CE11F}" type="slidenum">
              <a:rPr lang="en-US" smtClean="0"/>
              <a:t>6</a:t>
            </a:fld>
            <a:endParaRPr lang="en-US"/>
          </a:p>
        </p:txBody>
      </p:sp>
    </p:spTree>
    <p:extLst>
      <p:ext uri="{BB962C8B-B14F-4D97-AF65-F5344CB8AC3E}">
        <p14:creationId xmlns:p14="http://schemas.microsoft.com/office/powerpoint/2010/main" val="1980280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be</a:t>
            </a:r>
            <a:r>
              <a:rPr lang="en-US" baseline="0" dirty="0" smtClean="0"/>
              <a:t> set to update any number of attributes.</a:t>
            </a:r>
          </a:p>
          <a:p>
            <a:r>
              <a:rPr lang="en-US" baseline="0" dirty="0" smtClean="0"/>
              <a:t>Updates </a:t>
            </a:r>
            <a:r>
              <a:rPr lang="en-US" baseline="0" dirty="0" smtClean="0"/>
              <a:t>based on the PRJ_ID and LINK_ID coded in the master network</a:t>
            </a:r>
          </a:p>
          <a:p>
            <a:r>
              <a:rPr lang="en-US" sz="1200" dirty="0" smtClean="0"/>
              <a:t>Extracts </a:t>
            </a:r>
            <a:r>
              <a:rPr lang="en-US" sz="1200" dirty="0" smtClean="0"/>
              <a:t>and saves a copy of the updated network for future reference / use</a:t>
            </a:r>
            <a:endParaRPr lang="en-US" dirty="0"/>
          </a:p>
        </p:txBody>
      </p:sp>
      <p:sp>
        <p:nvSpPr>
          <p:cNvPr id="4" name="Slide Number Placeholder 3"/>
          <p:cNvSpPr>
            <a:spLocks noGrp="1"/>
          </p:cNvSpPr>
          <p:nvPr>
            <p:ph type="sldNum" sz="quarter" idx="10"/>
          </p:nvPr>
        </p:nvSpPr>
        <p:spPr/>
        <p:txBody>
          <a:bodyPr/>
          <a:lstStyle/>
          <a:p>
            <a:fld id="{83FD1A2C-3F7C-4246-9615-D4C8811CE11F}" type="slidenum">
              <a:rPr lang="en-US" smtClean="0"/>
              <a:t>7</a:t>
            </a:fld>
            <a:endParaRPr lang="en-US"/>
          </a:p>
        </p:txBody>
      </p:sp>
    </p:spTree>
    <p:extLst>
      <p:ext uri="{BB962C8B-B14F-4D97-AF65-F5344CB8AC3E}">
        <p14:creationId xmlns:p14="http://schemas.microsoft.com/office/powerpoint/2010/main" val="1369710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second tool was a </a:t>
            </a:r>
            <a:r>
              <a:rPr lang="en-US" sz="1200" kern="1200" dirty="0" err="1" smtClean="0">
                <a:solidFill>
                  <a:schemeClr val="tx1"/>
                </a:solidFill>
                <a:latin typeface="+mn-lt"/>
                <a:ea typeface="+mn-ea"/>
                <a:cs typeface="+mn-cs"/>
              </a:rPr>
              <a:t>TransCAD</a:t>
            </a:r>
            <a:r>
              <a:rPr lang="en-US" sz="1200" kern="1200" dirty="0" smtClean="0">
                <a:solidFill>
                  <a:schemeClr val="tx1"/>
                </a:solidFill>
                <a:latin typeface="+mn-lt"/>
                <a:ea typeface="+mn-ea"/>
                <a:cs typeface="+mn-cs"/>
              </a:rPr>
              <a:t> tool to feed the project list into the model and allow the user to choose to evaluate an entire list of up to 200 individual projects or run a combination of projects(like E+C), or just one specific project.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 </a:t>
            </a:r>
            <a:r>
              <a:rPr lang="en-US" sz="1200" kern="1200" dirty="0" err="1" smtClean="0">
                <a:solidFill>
                  <a:schemeClr val="tx1"/>
                </a:solidFill>
                <a:latin typeface="+mn-lt"/>
                <a:ea typeface="+mn-ea"/>
                <a:cs typeface="+mn-cs"/>
              </a:rPr>
              <a:t>gonna</a:t>
            </a:r>
            <a:r>
              <a:rPr lang="en-US" sz="1200" kern="1200" dirty="0" smtClean="0">
                <a:solidFill>
                  <a:schemeClr val="tx1"/>
                </a:solidFill>
                <a:latin typeface="+mn-lt"/>
                <a:ea typeface="+mn-ea"/>
                <a:cs typeface="+mn-cs"/>
              </a:rPr>
              <a:t> hit the highlights</a:t>
            </a:r>
            <a:r>
              <a:rPr lang="en-US" sz="1200" kern="1200" baseline="0" dirty="0" smtClean="0">
                <a:solidFill>
                  <a:schemeClr val="tx1"/>
                </a:solidFill>
                <a:latin typeface="+mn-lt"/>
                <a:ea typeface="+mn-ea"/>
                <a:cs typeface="+mn-cs"/>
              </a:rPr>
              <a:t> and Amar will step you through interactively</a:t>
            </a:r>
            <a:endParaRPr lang="en-US" dirty="0"/>
          </a:p>
        </p:txBody>
      </p:sp>
      <p:sp>
        <p:nvSpPr>
          <p:cNvPr id="4" name="Slide Number Placeholder 3"/>
          <p:cNvSpPr>
            <a:spLocks noGrp="1"/>
          </p:cNvSpPr>
          <p:nvPr>
            <p:ph type="sldNum" sz="quarter" idx="10"/>
          </p:nvPr>
        </p:nvSpPr>
        <p:spPr/>
        <p:txBody>
          <a:bodyPr/>
          <a:lstStyle/>
          <a:p>
            <a:fld id="{E35758EE-188D-4CA0-8F12-FE2363746D36}"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388676-0202-413A-B03C-E06A994B9012}" type="slidenum">
              <a:rPr lang="en-US" smtClean="0"/>
              <a:t>9</a:t>
            </a:fld>
            <a:endParaRPr lang="en-US"/>
          </a:p>
        </p:txBody>
      </p:sp>
    </p:spTree>
    <p:extLst>
      <p:ext uri="{BB962C8B-B14F-4D97-AF65-F5344CB8AC3E}">
        <p14:creationId xmlns:p14="http://schemas.microsoft.com/office/powerpoint/2010/main" val="382372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if I want this slide??</a:t>
            </a:r>
            <a:endParaRPr lang="en-US" dirty="0"/>
          </a:p>
        </p:txBody>
      </p:sp>
      <p:sp>
        <p:nvSpPr>
          <p:cNvPr id="4" name="Slide Number Placeholder 3"/>
          <p:cNvSpPr>
            <a:spLocks noGrp="1"/>
          </p:cNvSpPr>
          <p:nvPr>
            <p:ph type="sldNum" sz="quarter" idx="10"/>
          </p:nvPr>
        </p:nvSpPr>
        <p:spPr/>
        <p:txBody>
          <a:bodyPr/>
          <a:lstStyle/>
          <a:p>
            <a:fld id="{FA388676-0202-413A-B03C-E06A994B9012}" type="slidenum">
              <a:rPr lang="en-US" smtClean="0"/>
              <a:t>15</a:t>
            </a:fld>
            <a:endParaRPr lang="en-US"/>
          </a:p>
        </p:txBody>
      </p:sp>
    </p:spTree>
    <p:extLst>
      <p:ext uri="{BB962C8B-B14F-4D97-AF65-F5344CB8AC3E}">
        <p14:creationId xmlns:p14="http://schemas.microsoft.com/office/powerpoint/2010/main" val="1883008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direct</a:t>
            </a:r>
            <a:r>
              <a:rPr lang="en-US" baseline="0" dirty="0" smtClean="0"/>
              <a:t> users who use the project. There are also some others who benefit (indirect users) who don’t use the project</a:t>
            </a:r>
          </a:p>
          <a:p>
            <a:endParaRPr lang="en-US" baseline="0" dirty="0" smtClean="0"/>
          </a:p>
          <a:p>
            <a:r>
              <a:rPr lang="en-US" baseline="0" dirty="0" smtClean="0"/>
              <a:t>We can get a number of stats for each project:</a:t>
            </a:r>
          </a:p>
          <a:p>
            <a:pPr marL="228600" indent="-228600">
              <a:buAutoNum type="arabicParenR"/>
            </a:pPr>
            <a:r>
              <a:rPr lang="en-US" baseline="0" dirty="0" smtClean="0"/>
              <a:t>How many households get benefited directly by the project</a:t>
            </a:r>
          </a:p>
          <a:p>
            <a:pPr marL="228600" indent="-228600">
              <a:buAutoNum type="arabicParenR"/>
            </a:pPr>
            <a:r>
              <a:rPr lang="en-US" baseline="0" dirty="0" smtClean="0"/>
              <a:t>How many workers who live/ work in those zones get benefited</a:t>
            </a:r>
          </a:p>
          <a:p>
            <a:pPr marL="228600" indent="-228600">
              <a:buAutoNum type="arabicParenR"/>
            </a:pPr>
            <a:r>
              <a:rPr lang="en-US" baseline="0" dirty="0" smtClean="0"/>
              <a:t>What kind of trips see the benefit (either work trip or other?)</a:t>
            </a:r>
          </a:p>
          <a:p>
            <a:pPr marL="228600" indent="-228600">
              <a:buAutoNum type="arabicParenR"/>
            </a:pPr>
            <a:r>
              <a:rPr lang="en-US" baseline="0" dirty="0" smtClean="0"/>
              <a:t>What is the distribution of these trips?</a:t>
            </a:r>
          </a:p>
          <a:p>
            <a:pPr marL="228600" indent="-228600">
              <a:buAutoNum type="arabicParenR"/>
            </a:pPr>
            <a:r>
              <a:rPr lang="en-US" baseline="0" dirty="0" smtClean="0"/>
              <a:t>What are the </a:t>
            </a:r>
            <a:r>
              <a:rPr lang="en-US" baseline="0" dirty="0" err="1" smtClean="0"/>
              <a:t>traveltime</a:t>
            </a:r>
            <a:r>
              <a:rPr lang="en-US" baseline="0" dirty="0" smtClean="0"/>
              <a:t> savings for each of these trips</a:t>
            </a:r>
          </a:p>
          <a:p>
            <a:pPr marL="228600" indent="-228600">
              <a:buAutoNum type="arabicParenR"/>
            </a:pPr>
            <a:r>
              <a:rPr lang="en-US" baseline="0" dirty="0" smtClean="0"/>
              <a:t>If the project is an improvement, then how much more volume it serves or how </a:t>
            </a:r>
            <a:r>
              <a:rPr lang="en-US" baseline="0" dirty="0" err="1" smtClean="0"/>
              <a:t>congestiong</a:t>
            </a:r>
            <a:r>
              <a:rPr lang="en-US" baseline="0" dirty="0" smtClean="0"/>
              <a:t> (v/c) gets reduced or what’s the increase in speed. </a:t>
            </a:r>
          </a:p>
          <a:p>
            <a:pPr marL="228600" indent="-228600">
              <a:buAutoNum type="arabicParenR"/>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FA388676-0202-413A-B03C-E06A994B9012}" type="slidenum">
              <a:rPr lang="en-US" smtClean="0"/>
              <a:t>16</a:t>
            </a:fld>
            <a:endParaRPr lang="en-US"/>
          </a:p>
        </p:txBody>
      </p:sp>
    </p:spTree>
    <p:extLst>
      <p:ext uri="{BB962C8B-B14F-4D97-AF65-F5344CB8AC3E}">
        <p14:creationId xmlns:p14="http://schemas.microsoft.com/office/powerpoint/2010/main" val="4154445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365F6B8-1FAC-45C5-BF2C-E9325DABF654}" type="datetimeFigureOut">
              <a:rPr lang="en-US" smtClean="0"/>
              <a:t>5/15/2015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1B0CD01-1B01-42CD-AD14-5DA41B543F4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365F6B8-1FAC-45C5-BF2C-E9325DABF654}" type="datetimeFigureOut">
              <a:rPr lang="en-US" smtClean="0"/>
              <a:t>5/15/2015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1B0CD01-1B01-42CD-AD14-5DA41B543F4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365F6B8-1FAC-45C5-BF2C-E9325DABF654}" type="datetimeFigureOut">
              <a:rPr lang="en-US" smtClean="0"/>
              <a:t>5/15/2015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1B0CD01-1B01-42CD-AD14-5DA41B543F4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365F6B8-1FAC-45C5-BF2C-E9325DABF654}" type="datetimeFigureOut">
              <a:rPr lang="en-US" smtClean="0"/>
              <a:t>5/15/2015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1B0CD01-1B01-42CD-AD14-5DA41B543F4C}"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365F6B8-1FAC-45C5-BF2C-E9325DABF654}" type="datetimeFigureOut">
              <a:rPr lang="en-US" smtClean="0"/>
              <a:t>5/15/2015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1B0CD01-1B01-42CD-AD14-5DA41B543F4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365F6B8-1FAC-45C5-BF2C-E9325DABF654}" type="datetimeFigureOut">
              <a:rPr lang="en-US" smtClean="0"/>
              <a:t>5/15/2015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1B0CD01-1B01-42CD-AD14-5DA41B543F4C}"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365F6B8-1FAC-45C5-BF2C-E9325DABF654}" type="datetimeFigureOut">
              <a:rPr lang="en-US" smtClean="0"/>
              <a:t>5/15/2015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1B0CD01-1B01-42CD-AD14-5DA41B543F4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365F6B8-1FAC-45C5-BF2C-E9325DABF654}" type="datetimeFigureOut">
              <a:rPr lang="en-US" smtClean="0"/>
              <a:t>5/15/2015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1B0CD01-1B01-42CD-AD14-5DA41B543F4C}"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365F6B8-1FAC-45C5-BF2C-E9325DABF654}" type="datetimeFigureOut">
              <a:rPr lang="en-US" smtClean="0"/>
              <a:t>5/15/2015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1B0CD01-1B01-42CD-AD14-5DA41B543F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365F6B8-1FAC-45C5-BF2C-E9325DABF654}" type="datetimeFigureOut">
              <a:rPr lang="en-US" smtClean="0"/>
              <a:t>5/15/2015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1B0CD01-1B01-42CD-AD14-5DA41B543F4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365F6B8-1FAC-45C5-BF2C-E9325DABF654}" type="datetimeFigureOut">
              <a:rPr lang="en-US" smtClean="0"/>
              <a:t>5/15/2015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1B0CD01-1B01-42CD-AD14-5DA41B543F4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365F6B8-1FAC-45C5-BF2C-E9325DABF654}" type="datetimeFigureOut">
              <a:rPr lang="en-US" smtClean="0"/>
              <a:t>5/15/2015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1B0CD01-1B01-42CD-AD14-5DA41B543F4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effectLst/>
              </a:rPr>
              <a:t>Project Prioritization Tools for Efficient Planning Analysis</a:t>
            </a:r>
            <a:endParaRPr lang="en-US" dirty="0"/>
          </a:p>
        </p:txBody>
      </p:sp>
      <p:sp>
        <p:nvSpPr>
          <p:cNvPr id="4" name="Subtitle 3"/>
          <p:cNvSpPr>
            <a:spLocks noGrp="1"/>
          </p:cNvSpPr>
          <p:nvPr>
            <p:ph type="subTitle" idx="1"/>
          </p:nvPr>
        </p:nvSpPr>
        <p:spPr>
          <a:xfrm>
            <a:off x="685800" y="4114800"/>
            <a:ext cx="7772400" cy="1199704"/>
          </a:xfrm>
        </p:spPr>
        <p:txBody>
          <a:bodyPr/>
          <a:lstStyle/>
          <a:p>
            <a:r>
              <a:rPr lang="en-US" dirty="0" smtClean="0"/>
              <a:t>Amar Sarvepalli</a:t>
            </a:r>
            <a:endParaRPr lang="en-US" dirty="0"/>
          </a:p>
        </p:txBody>
      </p:sp>
    </p:spTree>
    <p:extLst>
      <p:ext uri="{BB962C8B-B14F-4D97-AF65-F5344CB8AC3E}">
        <p14:creationId xmlns:p14="http://schemas.microsoft.com/office/powerpoint/2010/main" val="139220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1164" y="1430953"/>
            <a:ext cx="4225636" cy="4893647"/>
          </a:xfrm>
          <a:prstGeom prst="rect">
            <a:avLst/>
          </a:prstGeom>
          <a:noFill/>
          <a:ln>
            <a:solidFill>
              <a:schemeClr val="bg1">
                <a:lumMod val="85000"/>
              </a:schemeClr>
            </a:solidFill>
          </a:ln>
        </p:spPr>
        <p:txBody>
          <a:bodyPr wrap="square" rtlCol="0">
            <a:spAutoFit/>
          </a:bodyPr>
          <a:lstStyle/>
          <a:p>
            <a:r>
              <a:rPr lang="en-US" sz="2400" b="1" u="sng" dirty="0" smtClean="0"/>
              <a:t>2040: </a:t>
            </a:r>
          </a:p>
          <a:p>
            <a:endParaRPr lang="en-US" sz="2400" b="1" u="sng" dirty="0" smtClean="0"/>
          </a:p>
          <a:p>
            <a:r>
              <a:rPr lang="en-US" sz="2400" dirty="0" smtClean="0"/>
              <a:t>Enables to browse scenario directory for 2040 </a:t>
            </a:r>
          </a:p>
          <a:p>
            <a:endParaRPr lang="en-US" sz="2400" dirty="0" smtClean="0"/>
          </a:p>
          <a:p>
            <a:pPr marL="342900" indent="-342900">
              <a:buAutoNum type="alphaUcParenR"/>
            </a:pPr>
            <a:r>
              <a:rPr lang="en-US" sz="2400" dirty="0" smtClean="0"/>
              <a:t>Enables to browse “E+C” Project List (.bin file)</a:t>
            </a:r>
          </a:p>
          <a:p>
            <a:pPr marL="342900" indent="-342900">
              <a:buAutoNum type="alphaUcParenR"/>
            </a:pPr>
            <a:endParaRPr lang="en-US" sz="2400" dirty="0" smtClean="0"/>
          </a:p>
          <a:p>
            <a:pPr marL="342900" indent="-342900">
              <a:buAutoNum type="alphaUcParenR"/>
            </a:pPr>
            <a:r>
              <a:rPr lang="en-US" sz="2400" dirty="0" smtClean="0"/>
              <a:t>Enables to select an ALT in the “E+C” project list. </a:t>
            </a:r>
          </a:p>
          <a:p>
            <a:pPr marL="342900" indent="-342900">
              <a:buAutoNum type="alphaUcParenR"/>
            </a:pPr>
            <a:endParaRPr lang="en-US" sz="2400" dirty="0" smtClean="0"/>
          </a:p>
          <a:p>
            <a:pPr marL="342900" indent="-342900">
              <a:buAutoNum type="alphaUcParenR"/>
            </a:pPr>
            <a:r>
              <a:rPr lang="en-US" sz="2400" dirty="0" smtClean="0"/>
              <a:t>Enables to extract the 2040 base network</a:t>
            </a:r>
          </a:p>
        </p:txBody>
      </p:sp>
      <p:grpSp>
        <p:nvGrpSpPr>
          <p:cNvPr id="2" name="Group 1"/>
          <p:cNvGrpSpPr/>
          <p:nvPr/>
        </p:nvGrpSpPr>
        <p:grpSpPr>
          <a:xfrm>
            <a:off x="614015" y="1355246"/>
            <a:ext cx="3200400" cy="4943475"/>
            <a:chOff x="609600" y="847725"/>
            <a:chExt cx="3505200" cy="5934075"/>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47725"/>
              <a:ext cx="3476625"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752600" y="2362200"/>
              <a:ext cx="685800" cy="304800"/>
            </a:xfrm>
            <a:prstGeom prst="rect">
              <a:avLst/>
            </a:prstGeom>
            <a:solidFill>
              <a:srgbClr val="FCF0AA">
                <a:alpha val="34902"/>
              </a:srgb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9200" y="3805237"/>
              <a:ext cx="2743200" cy="309564"/>
            </a:xfrm>
            <a:prstGeom prst="rect">
              <a:avLst/>
            </a:prstGeom>
            <a:solidFill>
              <a:srgbClr val="FCF0AA">
                <a:alpha val="34902"/>
              </a:srgb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10000" y="2590800"/>
              <a:ext cx="304800" cy="27016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Oval 9"/>
            <p:cNvSpPr/>
            <p:nvPr/>
          </p:nvSpPr>
          <p:spPr>
            <a:xfrm>
              <a:off x="914400" y="3048000"/>
              <a:ext cx="304800" cy="27016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2" name="Oval 11"/>
            <p:cNvSpPr/>
            <p:nvPr/>
          </p:nvSpPr>
          <p:spPr>
            <a:xfrm>
              <a:off x="3200400" y="3158836"/>
              <a:ext cx="304800" cy="27016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2698"/>
            <a:stretch/>
          </p:blipFill>
          <p:spPr bwMode="auto">
            <a:xfrm>
              <a:off x="609600" y="6348502"/>
              <a:ext cx="3476625" cy="43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Rectangle 13"/>
          <p:cNvSpPr/>
          <p:nvPr/>
        </p:nvSpPr>
        <p:spPr>
          <a:xfrm>
            <a:off x="609600" y="228600"/>
            <a:ext cx="8153400" cy="1569660"/>
          </a:xfrm>
          <a:prstGeom prst="rect">
            <a:avLst/>
          </a:prstGeom>
        </p:spPr>
        <p:txBody>
          <a:bodyPr vert="horz" rtlCol="0" anchor="ctr">
            <a:normAutofit/>
            <a:scene3d>
              <a:camera prst="orthographicFront"/>
              <a:lightRig rig="soft" dir="t"/>
            </a:scene3d>
            <a:sp3d prstMaterial="softEdge">
              <a:bevelT w="25400" h="25400"/>
            </a:sp3d>
          </a:bodyPr>
          <a:lstStyle/>
          <a:p>
            <a:pPr>
              <a:spcBef>
                <a:spcPct val="0"/>
              </a:spcBef>
            </a:pPr>
            <a:r>
              <a:rPr lang="en-US" sz="3200" b="1" dirty="0">
                <a:solidFill>
                  <a:schemeClr val="tx2"/>
                </a:solidFill>
                <a:effectLst>
                  <a:outerShdw blurRad="31750" dist="25400" dir="5400000" algn="tl" rotWithShape="0">
                    <a:srgbClr val="000000">
                      <a:alpha val="25000"/>
                    </a:srgbClr>
                  </a:outerShdw>
                </a:effectLst>
                <a:latin typeface="+mj-lt"/>
                <a:ea typeface="+mj-ea"/>
                <a:cs typeface="+mj-cs"/>
              </a:rPr>
              <a:t>Select Year to Run &gt; </a:t>
            </a:r>
            <a:r>
              <a:rPr lang="en-US" sz="3200" b="1" dirty="0" smtClean="0">
                <a:solidFill>
                  <a:schemeClr val="tx2"/>
                </a:solidFill>
                <a:effectLst>
                  <a:outerShdw blurRad="31750" dist="25400" dir="5400000" algn="tl" rotWithShape="0">
                    <a:srgbClr val="000000">
                      <a:alpha val="25000"/>
                    </a:srgbClr>
                  </a:outerShdw>
                </a:effectLst>
                <a:latin typeface="+mj-lt"/>
                <a:ea typeface="+mj-ea"/>
                <a:cs typeface="+mj-cs"/>
              </a:rPr>
              <a:t>Base or </a:t>
            </a:r>
            <a:r>
              <a:rPr lang="en-US" sz="3200" b="1" dirty="0" smtClean="0">
                <a:solidFill>
                  <a:schemeClr val="tx2"/>
                </a:solidFill>
                <a:effectLst>
                  <a:outerShdw blurRad="31750" dist="25400" dir="5400000" algn="tl" rotWithShape="0">
                    <a:srgbClr val="000000">
                      <a:alpha val="25000"/>
                    </a:srgbClr>
                  </a:outerShdw>
                </a:effectLst>
                <a:latin typeface="+mj-lt"/>
                <a:ea typeface="+mj-ea"/>
                <a:cs typeface="+mj-cs"/>
              </a:rPr>
              <a:t>Future Year</a:t>
            </a:r>
            <a:endParaRPr lang="en-US" sz="3200" b="1" dirty="0">
              <a:solidFill>
                <a:schemeClr val="tx2"/>
              </a:solidFill>
              <a:effectLst>
                <a:outerShdw blurRad="31750" dist="25400" dir="5400000" algn="tl" rotWithShape="0">
                  <a:srgbClr val="000000">
                    <a:alpha val="25000"/>
                  </a:srgbClr>
                </a:outerShdw>
              </a:effectLst>
              <a:latin typeface="+mj-lt"/>
              <a:ea typeface="+mj-ea"/>
              <a:cs typeface="+mj-cs"/>
            </a:endParaRPr>
          </a:p>
          <a:p>
            <a:pPr>
              <a:spcBef>
                <a:spcPct val="0"/>
              </a:spcBef>
            </a:pPr>
            <a:endParaRPr lang="en-US" sz="32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336208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63454" y="1214021"/>
            <a:ext cx="4876800" cy="5262979"/>
          </a:xfrm>
          <a:prstGeom prst="rect">
            <a:avLst/>
          </a:prstGeom>
          <a:noFill/>
          <a:ln>
            <a:solidFill>
              <a:schemeClr val="bg1">
                <a:lumMod val="85000"/>
              </a:schemeClr>
            </a:solidFill>
          </a:ln>
        </p:spPr>
        <p:txBody>
          <a:bodyPr wrap="square" rtlCol="0">
            <a:spAutoFit/>
          </a:bodyPr>
          <a:lstStyle/>
          <a:p>
            <a:r>
              <a:rPr lang="en-US" sz="2400" dirty="0" smtClean="0"/>
              <a:t>Enables the dropdown menu</a:t>
            </a:r>
          </a:p>
          <a:p>
            <a:endParaRPr lang="en-US" sz="2400" b="1" u="sng" dirty="0" smtClean="0"/>
          </a:p>
          <a:p>
            <a:r>
              <a:rPr lang="en-US" sz="2400" b="1" u="sng" dirty="0" smtClean="0"/>
              <a:t>Type</a:t>
            </a:r>
            <a:r>
              <a:rPr lang="en-US" sz="2400" b="1" dirty="0" smtClean="0"/>
              <a:t>: </a:t>
            </a:r>
          </a:p>
          <a:p>
            <a:r>
              <a:rPr lang="en-US" sz="2400" dirty="0" smtClean="0"/>
              <a:t>Changes Enter &lt;</a:t>
            </a:r>
            <a:r>
              <a:rPr lang="en-US" sz="2400" dirty="0" err="1" smtClean="0"/>
              <a:t>Grp</a:t>
            </a:r>
            <a:r>
              <a:rPr lang="en-US" sz="2400" dirty="0" smtClean="0"/>
              <a:t>/</a:t>
            </a:r>
            <a:r>
              <a:rPr lang="en-US" sz="2400" dirty="0" err="1" smtClean="0"/>
              <a:t>Proj</a:t>
            </a:r>
            <a:r>
              <a:rPr lang="en-US" sz="2400" dirty="0" smtClean="0"/>
              <a:t>&gt; ID </a:t>
            </a:r>
          </a:p>
          <a:p>
            <a:endParaRPr lang="en-US" sz="2400" dirty="0" smtClean="0"/>
          </a:p>
          <a:p>
            <a:endParaRPr lang="en-US" sz="2400" dirty="0" smtClean="0"/>
          </a:p>
          <a:p>
            <a:endParaRPr lang="en-US" sz="2400" b="1" u="sng" dirty="0" smtClean="0"/>
          </a:p>
          <a:p>
            <a:endParaRPr lang="en-US" sz="2400" b="1" u="sng" dirty="0"/>
          </a:p>
          <a:p>
            <a:endParaRPr lang="en-US" sz="2400" b="1" u="sng" dirty="0" smtClean="0"/>
          </a:p>
          <a:p>
            <a:endParaRPr lang="en-US" sz="2400" b="1" u="sng" dirty="0" smtClean="0"/>
          </a:p>
          <a:p>
            <a:endParaRPr lang="en-US" sz="2400" b="1" u="sng" dirty="0" smtClean="0"/>
          </a:p>
          <a:p>
            <a:endParaRPr lang="en-US" sz="2400" dirty="0" smtClean="0"/>
          </a:p>
          <a:p>
            <a:r>
              <a:rPr lang="en-US" sz="2400" b="1" u="sng" dirty="0" smtClean="0"/>
              <a:t>Show Info: </a:t>
            </a:r>
            <a:r>
              <a:rPr lang="en-US" sz="2400" dirty="0" smtClean="0"/>
              <a:t> Displays info of the entered group /project</a:t>
            </a:r>
            <a:endParaRPr lang="en-US" sz="2400" b="1" u="sng" dirty="0"/>
          </a:p>
        </p:txBody>
      </p:sp>
      <p:grpSp>
        <p:nvGrpSpPr>
          <p:cNvPr id="7" name="Group 6"/>
          <p:cNvGrpSpPr/>
          <p:nvPr/>
        </p:nvGrpSpPr>
        <p:grpSpPr>
          <a:xfrm>
            <a:off x="5053613" y="2895600"/>
            <a:ext cx="2496481" cy="2438399"/>
            <a:chOff x="5053613" y="1981201"/>
            <a:chExt cx="2496481" cy="2438399"/>
          </a:xfrm>
        </p:grpSpPr>
        <p:grpSp>
          <p:nvGrpSpPr>
            <p:cNvPr id="12" name="Group 11"/>
            <p:cNvGrpSpPr/>
            <p:nvPr/>
          </p:nvGrpSpPr>
          <p:grpSpPr>
            <a:xfrm>
              <a:off x="5053614" y="1981201"/>
              <a:ext cx="2496480" cy="1143000"/>
              <a:chOff x="5550389" y="2133600"/>
              <a:chExt cx="2444693" cy="1066800"/>
            </a:xfrm>
          </p:grpSpPr>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420" t="50000" r="1780" b="25000"/>
              <a:stretch/>
            </p:blipFill>
            <p:spPr bwMode="auto">
              <a:xfrm>
                <a:off x="5550389" y="2133600"/>
                <a:ext cx="244469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159994" y="2743200"/>
                <a:ext cx="545606"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5053613" y="3276601"/>
              <a:ext cx="2490187" cy="1142999"/>
              <a:chOff x="5477278" y="3505200"/>
              <a:chExt cx="2499309" cy="1142999"/>
            </a:xfrm>
          </p:grpSpPr>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1953" t="50000" r="1780" b="23960"/>
              <a:stretch/>
            </p:blipFill>
            <p:spPr bwMode="auto">
              <a:xfrm>
                <a:off x="5477278" y="3505200"/>
                <a:ext cx="2499309" cy="11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6083794" y="4130674"/>
                <a:ext cx="621806" cy="21272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609600" y="228600"/>
            <a:ext cx="7160935" cy="584775"/>
          </a:xfrm>
          <a:prstGeom prst="rect">
            <a:avLst/>
          </a:prstGeom>
        </p:spPr>
        <p:txBody>
          <a:bodyPr vert="horz" rtlCol="0" anchor="ctr">
            <a:normAutofit/>
            <a:scene3d>
              <a:camera prst="orthographicFront"/>
              <a:lightRig rig="soft" dir="t"/>
            </a:scene3d>
            <a:sp3d prstMaterial="softEdge">
              <a:bevelT w="25400" h="25400"/>
            </a:sp3d>
          </a:bodyPr>
          <a:lstStyle/>
          <a:p>
            <a:pPr>
              <a:spcBef>
                <a:spcPct val="0"/>
              </a:spcBef>
            </a:pPr>
            <a:r>
              <a:rPr lang="en-US" sz="3200" b="1" dirty="0">
                <a:solidFill>
                  <a:schemeClr val="tx2"/>
                </a:solidFill>
                <a:effectLst>
                  <a:outerShdw blurRad="31750" dist="25400" dir="5400000" algn="tl" rotWithShape="0">
                    <a:srgbClr val="000000">
                      <a:alpha val="25000"/>
                    </a:srgbClr>
                  </a:outerShdw>
                </a:effectLst>
                <a:latin typeface="+mj-lt"/>
                <a:ea typeface="+mj-ea"/>
                <a:cs typeface="+mj-cs"/>
              </a:rPr>
              <a:t>Single or Multiple Projects &gt; Single</a:t>
            </a:r>
          </a:p>
        </p:txBody>
      </p:sp>
      <p:grpSp>
        <p:nvGrpSpPr>
          <p:cNvPr id="4" name="Group 3"/>
          <p:cNvGrpSpPr/>
          <p:nvPr/>
        </p:nvGrpSpPr>
        <p:grpSpPr>
          <a:xfrm>
            <a:off x="768040" y="1219200"/>
            <a:ext cx="2943225" cy="4822825"/>
            <a:chOff x="609600" y="685800"/>
            <a:chExt cx="3476625" cy="5965825"/>
          </a:xfrm>
        </p:grpSpPr>
        <p:grpSp>
          <p:nvGrpSpPr>
            <p:cNvPr id="3" name="Group 2"/>
            <p:cNvGrpSpPr/>
            <p:nvPr/>
          </p:nvGrpSpPr>
          <p:grpSpPr>
            <a:xfrm>
              <a:off x="609600" y="685800"/>
              <a:ext cx="3476625" cy="5965825"/>
              <a:chOff x="609600" y="815975"/>
              <a:chExt cx="3476625" cy="5965825"/>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815975"/>
                <a:ext cx="3476625"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92377"/>
              <a:stretch/>
            </p:blipFill>
            <p:spPr bwMode="auto">
              <a:xfrm>
                <a:off x="609600" y="6329452"/>
                <a:ext cx="3476625" cy="45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Rectangle 7"/>
            <p:cNvSpPr/>
            <p:nvPr/>
          </p:nvSpPr>
          <p:spPr>
            <a:xfrm>
              <a:off x="1143000" y="4441825"/>
              <a:ext cx="2819400" cy="914400"/>
            </a:xfrm>
            <a:prstGeom prst="rect">
              <a:avLst/>
            </a:prstGeom>
            <a:solidFill>
              <a:srgbClr val="FCF0AA">
                <a:alpha val="34902"/>
              </a:srgb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43000" y="4137025"/>
              <a:ext cx="762000" cy="304800"/>
            </a:xfrm>
            <a:prstGeom prst="rect">
              <a:avLst/>
            </a:prstGeom>
            <a:solidFill>
              <a:srgbClr val="FCF0AA">
                <a:alpha val="34902"/>
              </a:srgb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1543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14801" y="1137821"/>
            <a:ext cx="4952999" cy="5262979"/>
          </a:xfrm>
          <a:prstGeom prst="rect">
            <a:avLst/>
          </a:prstGeom>
          <a:noFill/>
          <a:ln>
            <a:solidFill>
              <a:schemeClr val="bg1">
                <a:lumMod val="85000"/>
              </a:schemeClr>
            </a:solidFill>
          </a:ln>
        </p:spPr>
        <p:txBody>
          <a:bodyPr wrap="square" rtlCol="0">
            <a:spAutoFit/>
          </a:bodyPr>
          <a:lstStyle/>
          <a:p>
            <a:r>
              <a:rPr lang="en-US" sz="2400" dirty="0" smtClean="0"/>
              <a:t>Enables to Select Project </a:t>
            </a:r>
            <a:r>
              <a:rPr lang="en-US" sz="2400" b="1" dirty="0" smtClean="0"/>
              <a:t>List Type </a:t>
            </a:r>
          </a:p>
          <a:p>
            <a:endParaRPr lang="en-US" sz="2400" b="1" dirty="0" smtClean="0"/>
          </a:p>
          <a:p>
            <a:r>
              <a:rPr lang="en-US" sz="2400" b="1" u="sng" dirty="0" smtClean="0"/>
              <a:t>Groups:</a:t>
            </a:r>
          </a:p>
          <a:p>
            <a:r>
              <a:rPr lang="en-US" sz="2400" dirty="0" smtClean="0"/>
              <a:t>Runs all groups of projects listed under “PRJ_GRP” field of Project List file. </a:t>
            </a:r>
          </a:p>
          <a:p>
            <a:endParaRPr lang="en-US" sz="2400" dirty="0"/>
          </a:p>
          <a:p>
            <a:r>
              <a:rPr lang="en-US" sz="2400" b="1" u="sng" dirty="0" smtClean="0"/>
              <a:t>Projects:</a:t>
            </a:r>
            <a:r>
              <a:rPr lang="en-US" sz="2400" dirty="0" smtClean="0"/>
              <a:t> </a:t>
            </a:r>
          </a:p>
          <a:p>
            <a:r>
              <a:rPr lang="en-US" sz="2400" dirty="0" smtClean="0"/>
              <a:t>Runs all projects listed under “PRJ_ID” field of Project List file. </a:t>
            </a:r>
          </a:p>
          <a:p>
            <a:endParaRPr lang="en-US" sz="2400" dirty="0"/>
          </a:p>
          <a:p>
            <a:r>
              <a:rPr lang="en-US" sz="2400" b="1" u="sng" dirty="0" smtClean="0"/>
              <a:t>Both:</a:t>
            </a:r>
          </a:p>
          <a:p>
            <a:r>
              <a:rPr lang="en-US" sz="2400" dirty="0" smtClean="0"/>
              <a:t>Runs both Groups and Projects. </a:t>
            </a:r>
          </a:p>
        </p:txBody>
      </p:sp>
      <p:sp>
        <p:nvSpPr>
          <p:cNvPr id="15" name="Rectangle 14"/>
          <p:cNvSpPr/>
          <p:nvPr/>
        </p:nvSpPr>
        <p:spPr>
          <a:xfrm>
            <a:off x="609600" y="253425"/>
            <a:ext cx="7568097" cy="584775"/>
          </a:xfrm>
          <a:prstGeom prst="rect">
            <a:avLst/>
          </a:prstGeom>
        </p:spPr>
        <p:txBody>
          <a:bodyPr vert="horz" rtlCol="0" anchor="ctr">
            <a:normAutofit/>
            <a:scene3d>
              <a:camera prst="orthographicFront"/>
              <a:lightRig rig="soft" dir="t"/>
            </a:scene3d>
            <a:sp3d prstMaterial="softEdge">
              <a:bevelT w="25400" h="25400"/>
            </a:sp3d>
          </a:bodyPr>
          <a:lstStyle/>
          <a:p>
            <a:pPr>
              <a:spcBef>
                <a:spcPct val="0"/>
              </a:spcBef>
            </a:pPr>
            <a:r>
              <a:rPr lang="en-US" sz="3200" b="1" dirty="0">
                <a:solidFill>
                  <a:schemeClr val="tx2"/>
                </a:solidFill>
                <a:effectLst>
                  <a:outerShdw blurRad="31750" dist="25400" dir="5400000" algn="tl" rotWithShape="0">
                    <a:srgbClr val="000000">
                      <a:alpha val="25000"/>
                    </a:srgbClr>
                  </a:outerShdw>
                </a:effectLst>
                <a:latin typeface="+mj-lt"/>
                <a:ea typeface="+mj-ea"/>
                <a:cs typeface="+mj-cs"/>
              </a:rPr>
              <a:t>Single or Multiple Projects &gt; Multiple</a:t>
            </a:r>
          </a:p>
        </p:txBody>
      </p:sp>
      <p:grpSp>
        <p:nvGrpSpPr>
          <p:cNvPr id="2" name="Group 1"/>
          <p:cNvGrpSpPr/>
          <p:nvPr/>
        </p:nvGrpSpPr>
        <p:grpSpPr>
          <a:xfrm>
            <a:off x="609600" y="1095375"/>
            <a:ext cx="3124200" cy="5381625"/>
            <a:chOff x="762000" y="714375"/>
            <a:chExt cx="3476625" cy="5991225"/>
          </a:xfrm>
        </p:grpSpPr>
        <p:grpSp>
          <p:nvGrpSpPr>
            <p:cNvPr id="3" name="Group 2"/>
            <p:cNvGrpSpPr/>
            <p:nvPr/>
          </p:nvGrpSpPr>
          <p:grpSpPr>
            <a:xfrm>
              <a:off x="762000" y="714375"/>
              <a:ext cx="3476625" cy="5991225"/>
              <a:chOff x="762000" y="790575"/>
              <a:chExt cx="3476625" cy="5991225"/>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90575"/>
                <a:ext cx="3476625"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2538"/>
              <a:stretch/>
            </p:blipFill>
            <p:spPr bwMode="auto">
              <a:xfrm>
                <a:off x="762000" y="6338977"/>
                <a:ext cx="3476625" cy="44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Rectangle 7"/>
            <p:cNvSpPr/>
            <p:nvPr/>
          </p:nvSpPr>
          <p:spPr>
            <a:xfrm>
              <a:off x="1371600" y="5410200"/>
              <a:ext cx="2819400" cy="447674"/>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63082" y="4114800"/>
              <a:ext cx="989718" cy="304800"/>
            </a:xfrm>
            <a:prstGeom prst="rect">
              <a:avLst/>
            </a:prstGeom>
            <a:solidFill>
              <a:srgbClr val="FCF0AA">
                <a:alpha val="34902"/>
              </a:srgb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8614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dirty="0" smtClean="0"/>
              <a:t>Assignment Module runs four time periods</a:t>
            </a:r>
          </a:p>
          <a:p>
            <a:r>
              <a:rPr lang="en-US" sz="2800" dirty="0"/>
              <a:t>Added congested skimming procedure </a:t>
            </a:r>
            <a:r>
              <a:rPr lang="en-US" sz="2800" dirty="0" smtClean="0"/>
              <a:t>for each alternative</a:t>
            </a:r>
          </a:p>
          <a:p>
            <a:r>
              <a:rPr lang="en-US" sz="2800" dirty="0" smtClean="0"/>
              <a:t>Custom number of iterations and convergence criteria</a:t>
            </a:r>
          </a:p>
          <a:p>
            <a:r>
              <a:rPr lang="en-US" sz="2800" dirty="0" smtClean="0"/>
              <a:t>Runs select link analysis for each project and time period</a:t>
            </a:r>
          </a:p>
          <a:p>
            <a:r>
              <a:rPr lang="en-US" sz="2800" dirty="0" smtClean="0"/>
              <a:t>Logs runtime for each step </a:t>
            </a:r>
          </a:p>
          <a:p>
            <a:r>
              <a:rPr lang="en-US" sz="2800" dirty="0" smtClean="0"/>
              <a:t>Automatically saves outputs by project name</a:t>
            </a:r>
            <a:endParaRPr lang="en-US" sz="2800" dirty="0"/>
          </a:p>
        </p:txBody>
      </p:sp>
      <p:sp>
        <p:nvSpPr>
          <p:cNvPr id="2" name="Title 1"/>
          <p:cNvSpPr>
            <a:spLocks noGrp="1"/>
          </p:cNvSpPr>
          <p:nvPr>
            <p:ph type="title"/>
          </p:nvPr>
        </p:nvSpPr>
        <p:spPr/>
        <p:txBody>
          <a:bodyPr/>
          <a:lstStyle/>
          <a:p>
            <a:r>
              <a:rPr lang="en-US" dirty="0" smtClean="0"/>
              <a:t>User Settings</a:t>
            </a:r>
            <a:endParaRPr lang="en-US" dirty="0"/>
          </a:p>
        </p:txBody>
      </p:sp>
    </p:spTree>
    <p:extLst>
      <p:ext uri="{BB962C8B-B14F-4D97-AF65-F5344CB8AC3E}">
        <p14:creationId xmlns:p14="http://schemas.microsoft.com/office/powerpoint/2010/main" val="380678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b="1" dirty="0" smtClean="0"/>
              <a:t>Generation 1</a:t>
            </a:r>
            <a:r>
              <a:rPr lang="en-US" sz="2800" dirty="0" smtClean="0"/>
              <a:t>:</a:t>
            </a:r>
          </a:p>
          <a:p>
            <a:pPr lvl="1"/>
            <a:r>
              <a:rPr lang="en-US" sz="2400" dirty="0" smtClean="0"/>
              <a:t>Statewide VMT, VHT and network speed changes</a:t>
            </a:r>
          </a:p>
          <a:p>
            <a:pPr lvl="1"/>
            <a:r>
              <a:rPr lang="en-US" sz="2400" dirty="0" smtClean="0"/>
              <a:t>Volume to capacity (VOC) improvements</a:t>
            </a:r>
          </a:p>
          <a:p>
            <a:pPr lvl="1"/>
            <a:endParaRPr lang="en-US" sz="2400" dirty="0"/>
          </a:p>
          <a:p>
            <a:r>
              <a:rPr lang="en-US" sz="2800" b="1" dirty="0" smtClean="0"/>
              <a:t>Generation 2</a:t>
            </a:r>
            <a:r>
              <a:rPr lang="en-US" sz="2800" dirty="0" smtClean="0"/>
              <a:t>:</a:t>
            </a:r>
          </a:p>
          <a:p>
            <a:pPr lvl="1"/>
            <a:r>
              <a:rPr lang="en-US" sz="2400" dirty="0" smtClean="0"/>
              <a:t>Direct and Indirect users, travel time savings &amp; trip minutes gains</a:t>
            </a:r>
          </a:p>
          <a:p>
            <a:pPr lvl="1"/>
            <a:r>
              <a:rPr lang="en-US" sz="2400" dirty="0" smtClean="0"/>
              <a:t>Travel time improvement for the trips using the project (Direct)</a:t>
            </a:r>
          </a:p>
          <a:p>
            <a:pPr lvl="1"/>
            <a:r>
              <a:rPr lang="en-US" sz="2400" dirty="0" smtClean="0"/>
              <a:t>Value of time by vehicle class and dollars of savings per year over 10- 15 year horizon</a:t>
            </a:r>
            <a:endParaRPr lang="en-US" sz="2400" dirty="0" smtClean="0"/>
          </a:p>
          <a:p>
            <a:pPr lvl="1"/>
            <a:endParaRPr lang="en-US" sz="2400" dirty="0"/>
          </a:p>
        </p:txBody>
      </p:sp>
      <p:sp>
        <p:nvSpPr>
          <p:cNvPr id="2" name="Title 1"/>
          <p:cNvSpPr>
            <a:spLocks noGrp="1"/>
          </p:cNvSpPr>
          <p:nvPr>
            <p:ph type="title"/>
          </p:nvPr>
        </p:nvSpPr>
        <p:spPr/>
        <p:txBody>
          <a:bodyPr/>
          <a:lstStyle/>
          <a:p>
            <a:r>
              <a:rPr lang="en-US" dirty="0" smtClean="0"/>
              <a:t>Evaluation Criteria</a:t>
            </a:r>
            <a:endParaRPr lang="en-US" dirty="0"/>
          </a:p>
        </p:txBody>
      </p:sp>
    </p:spTree>
    <p:extLst>
      <p:ext uri="{BB962C8B-B14F-4D97-AF65-F5344CB8AC3E}">
        <p14:creationId xmlns:p14="http://schemas.microsoft.com/office/powerpoint/2010/main" val="2678258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8252" r="60043" b="15121"/>
          <a:stretch/>
        </p:blipFill>
        <p:spPr bwMode="auto">
          <a:xfrm>
            <a:off x="914400" y="2285999"/>
            <a:ext cx="5334000" cy="4078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Custom </a:t>
            </a:r>
            <a:r>
              <a:rPr lang="en-US" dirty="0" smtClean="0"/>
              <a:t>Settings on Criteria</a:t>
            </a:r>
            <a:endParaRPr lang="en-US" dirty="0"/>
          </a:p>
        </p:txBody>
      </p:sp>
      <p:sp>
        <p:nvSpPr>
          <p:cNvPr id="5"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Users can specify various thresholds </a:t>
            </a:r>
            <a:endParaRPr lang="en-US" dirty="0"/>
          </a:p>
        </p:txBody>
      </p:sp>
    </p:spTree>
    <p:extLst>
      <p:ext uri="{BB962C8B-B14F-4D97-AF65-F5344CB8AC3E}">
        <p14:creationId xmlns:p14="http://schemas.microsoft.com/office/powerpoint/2010/main" val="2677978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a:bodyPr>
          <a:lstStyle/>
          <a:p>
            <a:r>
              <a:rPr lang="en-US" dirty="0" smtClean="0"/>
              <a:t>Project Location and Benefited Zones</a:t>
            </a:r>
          </a:p>
          <a:p>
            <a:r>
              <a:rPr lang="en-US" dirty="0" smtClean="0"/>
              <a:t>Project Stats by:</a:t>
            </a:r>
          </a:p>
          <a:p>
            <a:pPr lvl="1"/>
            <a:r>
              <a:rPr lang="en-US" dirty="0" smtClean="0"/>
              <a:t>Households</a:t>
            </a:r>
          </a:p>
          <a:p>
            <a:pPr lvl="1"/>
            <a:r>
              <a:rPr lang="en-US" dirty="0" smtClean="0"/>
              <a:t>Workers</a:t>
            </a:r>
          </a:p>
          <a:p>
            <a:pPr lvl="1"/>
            <a:r>
              <a:rPr lang="en-US" dirty="0" smtClean="0"/>
              <a:t>Trips by purpose</a:t>
            </a:r>
          </a:p>
          <a:p>
            <a:pPr lvl="1"/>
            <a:r>
              <a:rPr lang="en-US" dirty="0" smtClean="0"/>
              <a:t>Trip length </a:t>
            </a:r>
          </a:p>
          <a:p>
            <a:pPr lvl="1"/>
            <a:r>
              <a:rPr lang="en-US" dirty="0" smtClean="0"/>
              <a:t>Travel time savings</a:t>
            </a:r>
          </a:p>
          <a:p>
            <a:pPr lvl="1"/>
            <a:r>
              <a:rPr lang="en-US" dirty="0" smtClean="0"/>
              <a:t>Speed increase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normAutofit/>
          </a:bodyPr>
          <a:lstStyle/>
          <a:p>
            <a:r>
              <a:rPr lang="en-US" dirty="0" smtClean="0"/>
              <a:t>Who benefits from the project?</a:t>
            </a:r>
            <a:endParaRPr lang="en-US" dirty="0"/>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1807" t="20037" r="17742" b="14499"/>
          <a:stretch/>
        </p:blipFill>
        <p:spPr bwMode="auto">
          <a:xfrm>
            <a:off x="4419600" y="2209801"/>
            <a:ext cx="4268638" cy="2988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187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Project trips by Period, Vehicle Class</a:t>
            </a:r>
          </a:p>
          <a:p>
            <a:r>
              <a:rPr lang="en-US" dirty="0" smtClean="0"/>
              <a:t>Also reports dis-benefits of the projects </a:t>
            </a:r>
          </a:p>
          <a:p>
            <a:pPr marL="0" indent="0">
              <a:buNone/>
            </a:pPr>
            <a:endParaRPr lang="en-US" dirty="0"/>
          </a:p>
        </p:txBody>
      </p:sp>
      <p:sp>
        <p:nvSpPr>
          <p:cNvPr id="2" name="Title 1"/>
          <p:cNvSpPr>
            <a:spLocks noGrp="1"/>
          </p:cNvSpPr>
          <p:nvPr>
            <p:ph type="title"/>
          </p:nvPr>
        </p:nvSpPr>
        <p:spPr/>
        <p:txBody>
          <a:bodyPr/>
          <a:lstStyle/>
          <a:p>
            <a:r>
              <a:rPr lang="en-US" dirty="0" smtClean="0"/>
              <a:t>Project Trips Summary File</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90801"/>
            <a:ext cx="6934200" cy="358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972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Quality of Project Benefit</a:t>
            </a:r>
            <a:endParaRPr lang="en-US" dirty="0"/>
          </a:p>
        </p:txBody>
      </p:sp>
      <p:sp>
        <p:nvSpPr>
          <p:cNvPr id="2" name="Title 1"/>
          <p:cNvSpPr>
            <a:spLocks noGrp="1"/>
          </p:cNvSpPr>
          <p:nvPr>
            <p:ph type="title"/>
          </p:nvPr>
        </p:nvSpPr>
        <p:spPr/>
        <p:txBody>
          <a:bodyPr>
            <a:normAutofit/>
          </a:bodyPr>
          <a:lstStyle/>
          <a:p>
            <a:r>
              <a:rPr lang="en-US" dirty="0" smtClean="0"/>
              <a:t>Trip Length Distribution</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438400"/>
            <a:ext cx="7092054" cy="367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531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single tool to evaluate ~1000 projects</a:t>
            </a:r>
          </a:p>
          <a:p>
            <a:r>
              <a:rPr lang="en-US" dirty="0" smtClean="0"/>
              <a:t>Small </a:t>
            </a:r>
            <a:r>
              <a:rPr lang="en-US" dirty="0"/>
              <a:t>Projects: Project prioritization</a:t>
            </a:r>
          </a:p>
          <a:p>
            <a:pPr lvl="1"/>
            <a:r>
              <a:rPr lang="en-US" dirty="0"/>
              <a:t>Ex: Network widening, new roadways</a:t>
            </a:r>
          </a:p>
          <a:p>
            <a:r>
              <a:rPr lang="en-US" dirty="0" smtClean="0"/>
              <a:t>Large </a:t>
            </a:r>
            <a:r>
              <a:rPr lang="en-US" dirty="0"/>
              <a:t>Scale projects: Vision, long range</a:t>
            </a:r>
          </a:p>
          <a:p>
            <a:pPr lvl="1"/>
            <a:r>
              <a:rPr lang="en-US" dirty="0"/>
              <a:t>Major network changes (upgrading all interstates in the state)</a:t>
            </a:r>
          </a:p>
          <a:p>
            <a:r>
              <a:rPr lang="en-US" dirty="0"/>
              <a:t>User </a:t>
            </a:r>
            <a:r>
              <a:rPr lang="en-US" dirty="0" smtClean="0"/>
              <a:t>chose on model steps and evaluation </a:t>
            </a:r>
            <a:r>
              <a:rPr lang="en-US" dirty="0"/>
              <a:t>criteria</a:t>
            </a:r>
          </a:p>
          <a:p>
            <a:r>
              <a:rPr lang="en-US" dirty="0" smtClean="0"/>
              <a:t>Tool to visualize the </a:t>
            </a:r>
            <a:r>
              <a:rPr lang="en-US" dirty="0"/>
              <a:t>project </a:t>
            </a:r>
            <a:r>
              <a:rPr lang="en-US" dirty="0" smtClean="0"/>
              <a:t>impact, area benefited</a:t>
            </a:r>
            <a:endParaRPr lang="en-US" dirty="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Conclusions</a:t>
            </a:r>
            <a:endParaRPr lang="en-US" dirty="0"/>
          </a:p>
        </p:txBody>
      </p:sp>
    </p:spTree>
    <p:extLst>
      <p:ext uri="{BB962C8B-B14F-4D97-AF65-F5344CB8AC3E}">
        <p14:creationId xmlns:p14="http://schemas.microsoft.com/office/powerpoint/2010/main" val="568829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81017-1024x682.jpg"/>
          <p:cNvPicPr>
            <a:picLocks noChangeAspect="1"/>
          </p:cNvPicPr>
          <p:nvPr/>
        </p:nvPicPr>
        <p:blipFill>
          <a:blip r:embed="rId3" cstate="print"/>
          <a:stretch>
            <a:fillRect/>
          </a:stretch>
        </p:blipFill>
        <p:spPr>
          <a:xfrm rot="19858310">
            <a:off x="522452" y="1686176"/>
            <a:ext cx="2137285" cy="1423465"/>
          </a:xfrm>
          <a:prstGeom prst="rect">
            <a:avLst/>
          </a:prstGeom>
        </p:spPr>
      </p:pic>
      <p:pic>
        <p:nvPicPr>
          <p:cNvPr id="6" name="Picture 5" descr="US-64-map.jpg"/>
          <p:cNvPicPr>
            <a:picLocks noChangeAspect="1"/>
          </p:cNvPicPr>
          <p:nvPr/>
        </p:nvPicPr>
        <p:blipFill>
          <a:blip r:embed="rId4" cstate="print"/>
          <a:stretch>
            <a:fillRect/>
          </a:stretch>
        </p:blipFill>
        <p:spPr>
          <a:xfrm rot="2043111">
            <a:off x="3024457" y="2024500"/>
            <a:ext cx="3713906" cy="1685918"/>
          </a:xfrm>
          <a:prstGeom prst="rect">
            <a:avLst/>
          </a:prstGeom>
        </p:spPr>
      </p:pic>
      <p:pic>
        <p:nvPicPr>
          <p:cNvPr id="7" name="Picture 6" descr="us321.jpg"/>
          <p:cNvPicPr>
            <a:picLocks noChangeAspect="1"/>
          </p:cNvPicPr>
          <p:nvPr/>
        </p:nvPicPr>
        <p:blipFill>
          <a:blip r:embed="rId5" cstate="print"/>
          <a:stretch>
            <a:fillRect/>
          </a:stretch>
        </p:blipFill>
        <p:spPr>
          <a:xfrm>
            <a:off x="304800" y="3532921"/>
            <a:ext cx="1908810" cy="2667000"/>
          </a:xfrm>
          <a:prstGeom prst="rect">
            <a:avLst/>
          </a:prstGeom>
        </p:spPr>
      </p:pic>
      <p:pic>
        <p:nvPicPr>
          <p:cNvPr id="8" name="Picture 7" descr="nc-SHC_Map_small.jpg"/>
          <p:cNvPicPr>
            <a:picLocks noChangeAspect="1"/>
          </p:cNvPicPr>
          <p:nvPr/>
        </p:nvPicPr>
        <p:blipFill>
          <a:blip r:embed="rId6" cstate="print"/>
          <a:stretch>
            <a:fillRect/>
          </a:stretch>
        </p:blipFill>
        <p:spPr>
          <a:xfrm>
            <a:off x="4724400" y="3532921"/>
            <a:ext cx="3873588" cy="2145487"/>
          </a:xfrm>
          <a:prstGeom prst="rect">
            <a:avLst/>
          </a:prstGeom>
        </p:spPr>
      </p:pic>
      <p:sp>
        <p:nvSpPr>
          <p:cNvPr id="9" name="Explosion 1 8"/>
          <p:cNvSpPr/>
          <p:nvPr/>
        </p:nvSpPr>
        <p:spPr>
          <a:xfrm>
            <a:off x="5562600" y="609600"/>
            <a:ext cx="3200400" cy="2514599"/>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Blue Highway" pitchFamily="2" charset="0"/>
              </a:rPr>
              <a:t>500 projects in 6-8 weeks</a:t>
            </a:r>
            <a:endParaRPr lang="en-US" sz="3200" b="1" dirty="0">
              <a:solidFill>
                <a:srgbClr val="FF0000"/>
              </a:solidFill>
              <a:latin typeface="Blue Highway" pitchFamily="2" charset="0"/>
            </a:endParaRPr>
          </a:p>
        </p:txBody>
      </p:sp>
      <p:sp>
        <p:nvSpPr>
          <p:cNvPr id="10" name="Explosion 1 9"/>
          <p:cNvSpPr/>
          <p:nvPr/>
        </p:nvSpPr>
        <p:spPr>
          <a:xfrm>
            <a:off x="1410390" y="3124200"/>
            <a:ext cx="4152210" cy="3075721"/>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B050"/>
                </a:solidFill>
                <a:latin typeface="Blue Highway" pitchFamily="2" charset="0"/>
              </a:rPr>
              <a:t>Need VMT, VHT and More</a:t>
            </a:r>
            <a:endParaRPr lang="en-US" sz="3200" b="1" dirty="0">
              <a:solidFill>
                <a:srgbClr val="00B050"/>
              </a:solidFill>
              <a:latin typeface="Blue Highway" pitchFamily="2" charset="0"/>
            </a:endParaRPr>
          </a:p>
        </p:txBody>
      </p:sp>
      <p:sp>
        <p:nvSpPr>
          <p:cNvPr id="11" name="Title 10"/>
          <p:cNvSpPr>
            <a:spLocks noGrp="1"/>
          </p:cNvSpPr>
          <p:nvPr>
            <p:ph type="title"/>
          </p:nvPr>
        </p:nvSpPr>
        <p:spPr>
          <a:xfrm>
            <a:off x="371769" y="76200"/>
            <a:ext cx="8229600" cy="944562"/>
          </a:xfrm>
        </p:spPr>
        <p:txBody>
          <a:bodyPr vert="horz" rtlCol="0" anchor="ctr">
            <a:normAutofit/>
            <a:scene3d>
              <a:camera prst="orthographicFront"/>
              <a:lightRig rig="soft" dir="t"/>
            </a:scene3d>
            <a:sp3d prstMaterial="softEdge">
              <a:bevelT w="25400" h="25400"/>
            </a:sp3d>
          </a:bodyPr>
          <a:lstStyle/>
          <a:p>
            <a:r>
              <a:rPr lang="en-US" sz="3200" dirty="0" smtClean="0"/>
              <a:t>Need </a:t>
            </a:r>
            <a:r>
              <a:rPr lang="en-US" sz="3200" dirty="0"/>
              <a:t>for </a:t>
            </a:r>
            <a:r>
              <a:rPr lang="en-US" sz="3200" dirty="0" smtClean="0"/>
              <a:t>tool ?</a:t>
            </a:r>
            <a:endParaRPr lang="en-US" sz="3200" dirty="0"/>
          </a:p>
        </p:txBody>
      </p:sp>
    </p:spTree>
    <p:extLst>
      <p:ext uri="{BB962C8B-B14F-4D97-AF65-F5344CB8AC3E}">
        <p14:creationId xmlns:p14="http://schemas.microsoft.com/office/powerpoint/2010/main" val="293276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2" presetClass="entr" presetSubtype="4"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0-#ppt_h/2"/>
                                          </p:val>
                                        </p:tav>
                                        <p:tav tm="100000">
                                          <p:val>
                                            <p:strVal val="#ppt_y"/>
                                          </p:val>
                                        </p:tav>
                                      </p:tavLst>
                                    </p:anim>
                                  </p:childTnLst>
                                </p:cTn>
                              </p:par>
                              <p:par>
                                <p:cTn id="17" presetID="4"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1000"/>
                                        <p:tgtEl>
                                          <p:spTgt spid="8"/>
                                        </p:tgtEl>
                                      </p:cBhvr>
                                    </p:animEffect>
                                  </p:childTnLst>
                                </p:cTn>
                              </p:par>
                            </p:childTnLst>
                          </p:cTn>
                        </p:par>
                        <p:par>
                          <p:cTn id="20" fill="hold">
                            <p:stCondLst>
                              <p:cond delay="3500"/>
                            </p:stCondLst>
                            <p:childTnLst>
                              <p:par>
                                <p:cTn id="21" presetID="8" presetClass="emph" presetSubtype="0" fill="hold" nodeType="afterEffect">
                                  <p:stCondLst>
                                    <p:cond delay="0"/>
                                  </p:stCondLst>
                                  <p:childTnLst>
                                    <p:animRot by="21600000">
                                      <p:cBhvr>
                                        <p:cTn id="22" dur="2000" fill="hold"/>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4)">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dirty="0" smtClean="0"/>
              <a:t>50,000 Feet – Big Picture</a:t>
            </a:r>
            <a:endParaRPr lang="en-US" dirty="0"/>
          </a:p>
        </p:txBody>
      </p:sp>
      <p:sp>
        <p:nvSpPr>
          <p:cNvPr id="7" name="Content Placeholder 2"/>
          <p:cNvSpPr>
            <a:spLocks noGrp="1"/>
          </p:cNvSpPr>
          <p:nvPr>
            <p:ph idx="1"/>
          </p:nvPr>
        </p:nvSpPr>
        <p:spPr>
          <a:xfrm>
            <a:off x="457200" y="1371600"/>
            <a:ext cx="8229600" cy="5105400"/>
          </a:xfrm>
        </p:spPr>
        <p:txBody>
          <a:bodyPr>
            <a:normAutofit/>
          </a:bodyPr>
          <a:lstStyle/>
          <a:p>
            <a:r>
              <a:rPr lang="en-US" dirty="0" smtClean="0"/>
              <a:t>Three Things to know</a:t>
            </a:r>
          </a:p>
          <a:p>
            <a:pPr lvl="1"/>
            <a:r>
              <a:rPr lang="en-US" dirty="0"/>
              <a:t> </a:t>
            </a:r>
            <a:r>
              <a:rPr lang="en-US" dirty="0" smtClean="0"/>
              <a:t>Master Network : Code all the projects</a:t>
            </a:r>
          </a:p>
          <a:p>
            <a:pPr lvl="2"/>
            <a:r>
              <a:rPr lang="en-US" dirty="0" smtClean="0"/>
              <a:t>Ex: NCSTM is coded with all </a:t>
            </a:r>
            <a:r>
              <a:rPr lang="en-US" dirty="0"/>
              <a:t>the projects from MPO LRTP, TIP, SPOT &amp; RPO (~</a:t>
            </a:r>
            <a:r>
              <a:rPr lang="en-US" dirty="0" smtClean="0"/>
              <a:t>1000</a:t>
            </a:r>
            <a:r>
              <a:rPr lang="en-US" dirty="0"/>
              <a:t>+ projects </a:t>
            </a:r>
            <a:r>
              <a:rPr lang="en-US" dirty="0" smtClean="0"/>
              <a:t>statewide)</a:t>
            </a:r>
          </a:p>
          <a:p>
            <a:pPr marL="914400" lvl="2" indent="0">
              <a:buNone/>
            </a:pPr>
            <a:endParaRPr lang="en-US" dirty="0" smtClean="0"/>
          </a:p>
          <a:p>
            <a:pPr lvl="1"/>
            <a:r>
              <a:rPr lang="en-US" dirty="0"/>
              <a:t>Project Evaluation </a:t>
            </a:r>
            <a:r>
              <a:rPr lang="en-US" dirty="0" smtClean="0"/>
              <a:t>Criteria (</a:t>
            </a:r>
            <a:r>
              <a:rPr lang="en-US" u="sng" dirty="0" smtClean="0"/>
              <a:t>Client requirements</a:t>
            </a:r>
            <a:r>
              <a:rPr lang="en-US" dirty="0" smtClean="0"/>
              <a:t>): </a:t>
            </a:r>
          </a:p>
          <a:p>
            <a:pPr lvl="2"/>
            <a:r>
              <a:rPr lang="en-US" dirty="0" smtClean="0"/>
              <a:t>How we want to evaluate the benefits of the project?</a:t>
            </a:r>
          </a:p>
          <a:p>
            <a:pPr lvl="2"/>
            <a:r>
              <a:rPr lang="en-US" dirty="0" smtClean="0"/>
              <a:t>Region </a:t>
            </a:r>
            <a:r>
              <a:rPr lang="en-US" dirty="0"/>
              <a:t>wide: VMT, VHT  (by horizon years)</a:t>
            </a:r>
          </a:p>
          <a:p>
            <a:pPr lvl="2"/>
            <a:r>
              <a:rPr lang="en-US" dirty="0"/>
              <a:t>Project Benefits: Speed, Flow (by horizon years)</a:t>
            </a:r>
          </a:p>
          <a:p>
            <a:pPr lvl="2"/>
            <a:endParaRPr lang="en-US" dirty="0"/>
          </a:p>
          <a:p>
            <a:pPr lvl="1"/>
            <a:r>
              <a:rPr lang="en-US" dirty="0" smtClean="0"/>
              <a:t>Travel Demand Model: What we do know about it?</a:t>
            </a:r>
          </a:p>
          <a:p>
            <a:pPr lvl="2"/>
            <a:r>
              <a:rPr lang="en-US" dirty="0" smtClean="0"/>
              <a:t>Statewide or Regional MPO</a:t>
            </a:r>
          </a:p>
          <a:p>
            <a:pPr lvl="2"/>
            <a:r>
              <a:rPr lang="en-US" dirty="0" smtClean="0"/>
              <a:t>How does it work? Order of the steps involved</a:t>
            </a:r>
          </a:p>
          <a:p>
            <a:pPr lvl="2"/>
            <a:endParaRPr lang="en-US" dirty="0"/>
          </a:p>
        </p:txBody>
      </p:sp>
    </p:spTree>
    <p:extLst>
      <p:ext uri="{BB962C8B-B14F-4D97-AF65-F5344CB8AC3E}">
        <p14:creationId xmlns:p14="http://schemas.microsoft.com/office/powerpoint/2010/main" val="4245360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400800" y="1634384"/>
            <a:ext cx="2286000" cy="4537816"/>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1"/>
          <p:cNvSpPr>
            <a:spLocks noGrp="1"/>
          </p:cNvSpPr>
          <p:nvPr>
            <p:ph type="title"/>
          </p:nvPr>
        </p:nvSpPr>
        <p:spPr>
          <a:xfrm>
            <a:off x="469642" y="9331"/>
            <a:ext cx="8229600" cy="1143000"/>
          </a:xfrm>
        </p:spPr>
        <p:txBody>
          <a:bodyPr>
            <a:normAutofit/>
          </a:bodyPr>
          <a:lstStyle/>
          <a:p>
            <a:r>
              <a:rPr lang="en-US" dirty="0" smtClean="0"/>
              <a:t>Overview</a:t>
            </a:r>
            <a:endParaRPr lang="en-US" dirty="0"/>
          </a:p>
        </p:txBody>
      </p:sp>
      <p:graphicFrame>
        <p:nvGraphicFramePr>
          <p:cNvPr id="26" name="Diagram 25"/>
          <p:cNvGraphicFramePr/>
          <p:nvPr>
            <p:extLst>
              <p:ext uri="{D42A27DB-BD31-4B8C-83A1-F6EECF244321}">
                <p14:modId xmlns:p14="http://schemas.microsoft.com/office/powerpoint/2010/main" val="1882318671"/>
              </p:ext>
            </p:extLst>
          </p:nvPr>
        </p:nvGraphicFramePr>
        <p:xfrm>
          <a:off x="5334000" y="2590800"/>
          <a:ext cx="44958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4"/>
          <p:cNvSpPr>
            <a:spLocks noChangeArrowheads="1"/>
          </p:cNvSpPr>
          <p:nvPr/>
        </p:nvSpPr>
        <p:spPr bwMode="auto">
          <a:xfrm>
            <a:off x="914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TextBox 30"/>
          <p:cNvSpPr txBox="1"/>
          <p:nvPr/>
        </p:nvSpPr>
        <p:spPr>
          <a:xfrm>
            <a:off x="2947035" y="3048000"/>
            <a:ext cx="2386965" cy="2308324"/>
          </a:xfrm>
          <a:prstGeom prst="rect">
            <a:avLst/>
          </a:prstGeom>
          <a:solidFill>
            <a:schemeClr val="bg1"/>
          </a:solidFill>
          <a:ln>
            <a:solidFill>
              <a:srgbClr val="C00000"/>
            </a:solidFill>
          </a:ln>
        </p:spPr>
        <p:txBody>
          <a:bodyPr wrap="square" rtlCol="0">
            <a:spAutoFit/>
          </a:bodyPr>
          <a:lstStyle/>
          <a:p>
            <a:r>
              <a:rPr lang="en-US" dirty="0" smtClean="0"/>
              <a:t>Project Output</a:t>
            </a:r>
          </a:p>
          <a:p>
            <a:pPr marL="342900" indent="-342900">
              <a:buAutoNum type="arabicParenR"/>
            </a:pPr>
            <a:r>
              <a:rPr lang="en-US" dirty="0" smtClean="0"/>
              <a:t>Inputs</a:t>
            </a:r>
          </a:p>
          <a:p>
            <a:pPr marL="342900" indent="-342900">
              <a:buAutoNum type="arabicParenR"/>
            </a:pPr>
            <a:r>
              <a:rPr lang="en-US" dirty="0" smtClean="0"/>
              <a:t>Outputs</a:t>
            </a:r>
          </a:p>
          <a:p>
            <a:pPr marL="342900" indent="-342900">
              <a:buAutoNum type="arabicParenR"/>
            </a:pPr>
            <a:r>
              <a:rPr lang="en-US" dirty="0" smtClean="0"/>
              <a:t>Run Status/Log File</a:t>
            </a:r>
          </a:p>
          <a:p>
            <a:pPr marL="342900" indent="-342900">
              <a:buFontTx/>
              <a:buAutoNum type="arabicParenR"/>
            </a:pPr>
            <a:r>
              <a:rPr lang="en-US" dirty="0" smtClean="0"/>
              <a:t>Evaluation Stats</a:t>
            </a:r>
          </a:p>
          <a:p>
            <a:pPr marL="342900" indent="-342900">
              <a:buFontTx/>
              <a:buAutoNum type="arabicParenR"/>
            </a:pPr>
            <a:r>
              <a:rPr lang="en-US" dirty="0" smtClean="0"/>
              <a:t>Map</a:t>
            </a:r>
            <a:endParaRPr lang="en-US" dirty="0"/>
          </a:p>
          <a:p>
            <a:pPr marL="342900" indent="-342900">
              <a:buAutoNum type="arabicParenR"/>
            </a:pPr>
            <a:endParaRPr lang="en-US" dirty="0" smtClean="0"/>
          </a:p>
        </p:txBody>
      </p:sp>
      <p:sp>
        <p:nvSpPr>
          <p:cNvPr id="32" name="TextBox 31"/>
          <p:cNvSpPr txBox="1"/>
          <p:nvPr/>
        </p:nvSpPr>
        <p:spPr>
          <a:xfrm>
            <a:off x="2947035" y="2373868"/>
            <a:ext cx="2386965" cy="369332"/>
          </a:xfrm>
          <a:prstGeom prst="rect">
            <a:avLst/>
          </a:prstGeom>
          <a:solidFill>
            <a:srgbClr val="00B050"/>
          </a:solidFill>
          <a:ln>
            <a:solidFill>
              <a:srgbClr val="C00000"/>
            </a:solidFill>
          </a:ln>
        </p:spPr>
        <p:txBody>
          <a:bodyPr wrap="square" rtlCol="0">
            <a:spAutoFit/>
          </a:bodyPr>
          <a:lstStyle/>
          <a:p>
            <a:pPr algn="ctr"/>
            <a:r>
              <a:rPr lang="en-US" dirty="0" smtClean="0"/>
              <a:t>Network Manager</a:t>
            </a:r>
            <a:endParaRPr lang="en-US" dirty="0"/>
          </a:p>
        </p:txBody>
      </p:sp>
      <p:sp>
        <p:nvSpPr>
          <p:cNvPr id="36" name="Rectangle 35"/>
          <p:cNvSpPr/>
          <p:nvPr/>
        </p:nvSpPr>
        <p:spPr>
          <a:xfrm>
            <a:off x="2743200" y="2057400"/>
            <a:ext cx="2743200" cy="3505200"/>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93442" y="3316069"/>
            <a:ext cx="1282958" cy="646331"/>
          </a:xfrm>
          <a:prstGeom prst="rect">
            <a:avLst/>
          </a:prstGeom>
          <a:solidFill>
            <a:srgbClr val="00B050"/>
          </a:solidFill>
          <a:ln>
            <a:solidFill>
              <a:srgbClr val="C00000"/>
            </a:solidFill>
          </a:ln>
        </p:spPr>
        <p:txBody>
          <a:bodyPr wrap="square" rtlCol="0">
            <a:spAutoFit/>
          </a:bodyPr>
          <a:lstStyle/>
          <a:p>
            <a:pPr algn="ctr"/>
            <a:r>
              <a:rPr lang="en-US" dirty="0" smtClean="0"/>
              <a:t>Project </a:t>
            </a:r>
            <a:r>
              <a:rPr lang="en-US" dirty="0" smtClean="0"/>
              <a:t>List</a:t>
            </a:r>
            <a:endParaRPr lang="en-US" dirty="0"/>
          </a:p>
        </p:txBody>
      </p:sp>
      <p:sp>
        <p:nvSpPr>
          <p:cNvPr id="47" name="TextBox 46"/>
          <p:cNvSpPr txBox="1"/>
          <p:nvPr/>
        </p:nvSpPr>
        <p:spPr>
          <a:xfrm>
            <a:off x="339012" y="1695972"/>
            <a:ext cx="1309396" cy="646331"/>
          </a:xfrm>
          <a:prstGeom prst="rect">
            <a:avLst/>
          </a:prstGeom>
          <a:solidFill>
            <a:srgbClr val="00B050"/>
          </a:solidFill>
          <a:ln>
            <a:solidFill>
              <a:srgbClr val="C00000"/>
            </a:solidFill>
          </a:ln>
        </p:spPr>
        <p:txBody>
          <a:bodyPr wrap="square" rtlCol="0">
            <a:spAutoFit/>
          </a:bodyPr>
          <a:lstStyle/>
          <a:p>
            <a:pPr algn="ctr"/>
            <a:r>
              <a:rPr lang="en-US" dirty="0" smtClean="0"/>
              <a:t>Master Network</a:t>
            </a:r>
            <a:endParaRPr lang="en-US" dirty="0"/>
          </a:p>
        </p:txBody>
      </p:sp>
      <p:sp>
        <p:nvSpPr>
          <p:cNvPr id="48" name="TextBox 47"/>
          <p:cNvSpPr txBox="1"/>
          <p:nvPr/>
        </p:nvSpPr>
        <p:spPr>
          <a:xfrm>
            <a:off x="6656070" y="1772883"/>
            <a:ext cx="1802130" cy="646331"/>
          </a:xfrm>
          <a:prstGeom prst="rect">
            <a:avLst/>
          </a:prstGeom>
          <a:solidFill>
            <a:schemeClr val="bg1"/>
          </a:solidFill>
          <a:ln>
            <a:solidFill>
              <a:srgbClr val="00B050"/>
            </a:solidFill>
          </a:ln>
        </p:spPr>
        <p:txBody>
          <a:bodyPr wrap="square" rtlCol="0">
            <a:spAutoFit/>
          </a:bodyPr>
          <a:lstStyle/>
          <a:p>
            <a:pPr algn="ctr"/>
            <a:r>
              <a:rPr lang="en-US" b="1" dirty="0" smtClean="0"/>
              <a:t>Statewide Model</a:t>
            </a:r>
            <a:endParaRPr lang="en-US" b="1" dirty="0" smtClean="0"/>
          </a:p>
        </p:txBody>
      </p:sp>
      <p:cxnSp>
        <p:nvCxnSpPr>
          <p:cNvPr id="52" name="Straight Arrow Connector 51"/>
          <p:cNvCxnSpPr>
            <a:stCxn id="47" idx="3"/>
          </p:cNvCxnSpPr>
          <p:nvPr/>
        </p:nvCxnSpPr>
        <p:spPr>
          <a:xfrm>
            <a:off x="1648408" y="2019138"/>
            <a:ext cx="1018592" cy="5356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8" idx="3"/>
          </p:cNvCxnSpPr>
          <p:nvPr/>
        </p:nvCxnSpPr>
        <p:spPr>
          <a:xfrm flipV="1">
            <a:off x="1676400" y="2877973"/>
            <a:ext cx="990600" cy="761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5486400" y="2554808"/>
            <a:ext cx="762000" cy="37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638800" y="5057454"/>
            <a:ext cx="762000"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0393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81000" y="1467654"/>
            <a:ext cx="5181600" cy="4114800"/>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1"/>
          <p:cNvSpPr>
            <a:spLocks noGrp="1"/>
          </p:cNvSpPr>
          <p:nvPr>
            <p:ph type="title"/>
          </p:nvPr>
        </p:nvSpPr>
        <p:spPr>
          <a:xfrm>
            <a:off x="457200" y="274638"/>
            <a:ext cx="8229600" cy="1143000"/>
          </a:xfrm>
        </p:spPr>
        <p:txBody>
          <a:bodyPr>
            <a:normAutofit/>
          </a:bodyPr>
          <a:lstStyle/>
          <a:p>
            <a:r>
              <a:rPr lang="en-US" dirty="0" smtClean="0"/>
              <a:t>Statewide Model</a:t>
            </a:r>
            <a:endParaRPr lang="en-US" dirty="0"/>
          </a:p>
        </p:txBody>
      </p:sp>
      <p:graphicFrame>
        <p:nvGraphicFramePr>
          <p:cNvPr id="26" name="Diagram 25"/>
          <p:cNvGraphicFramePr/>
          <p:nvPr>
            <p:extLst>
              <p:ext uri="{D42A27DB-BD31-4B8C-83A1-F6EECF244321}">
                <p14:modId xmlns:p14="http://schemas.microsoft.com/office/powerpoint/2010/main" val="3393520299"/>
              </p:ext>
            </p:extLst>
          </p:nvPr>
        </p:nvGraphicFramePr>
        <p:xfrm>
          <a:off x="693420" y="1924854"/>
          <a:ext cx="44958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4"/>
          <p:cNvSpPr>
            <a:spLocks noChangeArrowheads="1"/>
          </p:cNvSpPr>
          <p:nvPr/>
        </p:nvSpPr>
        <p:spPr bwMode="auto">
          <a:xfrm>
            <a:off x="914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TextBox 28"/>
          <p:cNvSpPr txBox="1"/>
          <p:nvPr/>
        </p:nvSpPr>
        <p:spPr>
          <a:xfrm>
            <a:off x="7162800" y="1179493"/>
            <a:ext cx="1786890" cy="369332"/>
          </a:xfrm>
          <a:prstGeom prst="rect">
            <a:avLst/>
          </a:prstGeom>
          <a:solidFill>
            <a:schemeClr val="bg1"/>
          </a:solidFill>
          <a:ln>
            <a:solidFill>
              <a:srgbClr val="C00000"/>
            </a:solidFill>
          </a:ln>
        </p:spPr>
        <p:txBody>
          <a:bodyPr wrap="square" rtlCol="0">
            <a:spAutoFit/>
          </a:bodyPr>
          <a:lstStyle/>
          <a:p>
            <a:r>
              <a:rPr lang="en-US" dirty="0" smtClean="0"/>
              <a:t>1) </a:t>
            </a:r>
            <a:r>
              <a:rPr lang="en-US" b="1" dirty="0" smtClean="0"/>
              <a:t>Full </a:t>
            </a:r>
            <a:r>
              <a:rPr lang="en-US" b="1" dirty="0" smtClean="0"/>
              <a:t> Run</a:t>
            </a:r>
            <a:endParaRPr lang="en-US" dirty="0" smtClean="0"/>
          </a:p>
        </p:txBody>
      </p:sp>
      <p:cxnSp>
        <p:nvCxnSpPr>
          <p:cNvPr id="30" name="Straight Arrow Connector 29"/>
          <p:cNvCxnSpPr>
            <a:stCxn id="29" idx="1"/>
          </p:cNvCxnSpPr>
          <p:nvPr/>
        </p:nvCxnSpPr>
        <p:spPr>
          <a:xfrm flipH="1">
            <a:off x="5257800" y="1364159"/>
            <a:ext cx="1905000" cy="183624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189470" y="3708975"/>
            <a:ext cx="1802130" cy="646331"/>
          </a:xfrm>
          <a:prstGeom prst="rect">
            <a:avLst/>
          </a:prstGeom>
          <a:solidFill>
            <a:schemeClr val="bg1"/>
          </a:solidFill>
          <a:ln>
            <a:solidFill>
              <a:srgbClr val="C00000"/>
            </a:solidFill>
          </a:ln>
        </p:spPr>
        <p:txBody>
          <a:bodyPr wrap="square" rtlCol="0">
            <a:spAutoFit/>
          </a:bodyPr>
          <a:lstStyle/>
          <a:p>
            <a:r>
              <a:rPr lang="en-US" dirty="0" smtClean="0"/>
              <a:t>3) </a:t>
            </a:r>
            <a:r>
              <a:rPr lang="en-US" b="1" dirty="0" smtClean="0"/>
              <a:t>Network </a:t>
            </a:r>
            <a:r>
              <a:rPr lang="en-US" b="1" dirty="0" smtClean="0"/>
              <a:t>Manger</a:t>
            </a:r>
            <a:endParaRPr lang="en-US" dirty="0" smtClean="0"/>
          </a:p>
        </p:txBody>
      </p:sp>
      <p:sp>
        <p:nvSpPr>
          <p:cNvPr id="32" name="TextBox 31"/>
          <p:cNvSpPr txBox="1"/>
          <p:nvPr/>
        </p:nvSpPr>
        <p:spPr>
          <a:xfrm>
            <a:off x="5695950" y="3708975"/>
            <a:ext cx="1295400" cy="646331"/>
          </a:xfrm>
          <a:prstGeom prst="rect">
            <a:avLst/>
          </a:prstGeom>
          <a:solidFill>
            <a:srgbClr val="00B050"/>
          </a:solidFill>
          <a:ln>
            <a:solidFill>
              <a:srgbClr val="C00000"/>
            </a:solidFill>
          </a:ln>
        </p:spPr>
        <p:txBody>
          <a:bodyPr wrap="square" rtlCol="0">
            <a:spAutoFit/>
          </a:bodyPr>
          <a:lstStyle/>
          <a:p>
            <a:pPr algn="ctr"/>
            <a:r>
              <a:rPr lang="en-US" dirty="0" smtClean="0"/>
              <a:t>Network Manager</a:t>
            </a:r>
            <a:endParaRPr lang="en-US" dirty="0"/>
          </a:p>
        </p:txBody>
      </p:sp>
      <p:cxnSp>
        <p:nvCxnSpPr>
          <p:cNvPr id="33" name="Straight Connector 32"/>
          <p:cNvCxnSpPr/>
          <p:nvPr/>
        </p:nvCxnSpPr>
        <p:spPr>
          <a:xfrm flipH="1" flipV="1">
            <a:off x="6934200" y="4154268"/>
            <a:ext cx="255270" cy="1"/>
          </a:xfrm>
          <a:prstGeom prst="line">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2" idx="1"/>
          </p:cNvCxnSpPr>
          <p:nvPr/>
        </p:nvCxnSpPr>
        <p:spPr>
          <a:xfrm flipH="1">
            <a:off x="5314950" y="4032141"/>
            <a:ext cx="381000" cy="14049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166610" y="2305854"/>
            <a:ext cx="1802130" cy="646331"/>
          </a:xfrm>
          <a:prstGeom prst="rect">
            <a:avLst/>
          </a:prstGeom>
          <a:solidFill>
            <a:schemeClr val="bg1"/>
          </a:solidFill>
          <a:ln>
            <a:solidFill>
              <a:srgbClr val="00B050"/>
            </a:solidFill>
          </a:ln>
        </p:spPr>
        <p:txBody>
          <a:bodyPr wrap="square" rtlCol="0">
            <a:spAutoFit/>
          </a:bodyPr>
          <a:lstStyle/>
          <a:p>
            <a:r>
              <a:rPr lang="en-US" dirty="0"/>
              <a:t>2</a:t>
            </a:r>
            <a:r>
              <a:rPr lang="en-US" dirty="0" smtClean="0"/>
              <a:t>) </a:t>
            </a:r>
            <a:r>
              <a:rPr lang="en-US" b="1" dirty="0" smtClean="0"/>
              <a:t>Project </a:t>
            </a:r>
            <a:r>
              <a:rPr lang="en-US" b="1" dirty="0" smtClean="0"/>
              <a:t>Run</a:t>
            </a:r>
            <a:endParaRPr lang="en-US" dirty="0" smtClean="0"/>
          </a:p>
          <a:p>
            <a:endParaRPr lang="en-US" dirty="0"/>
          </a:p>
        </p:txBody>
      </p:sp>
      <p:sp>
        <p:nvSpPr>
          <p:cNvPr id="36" name="Rectangle 35"/>
          <p:cNvSpPr/>
          <p:nvPr/>
        </p:nvSpPr>
        <p:spPr>
          <a:xfrm>
            <a:off x="609600" y="2991654"/>
            <a:ext cx="4800600" cy="2388751"/>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stCxn id="35" idx="1"/>
          </p:cNvCxnSpPr>
          <p:nvPr/>
        </p:nvCxnSpPr>
        <p:spPr>
          <a:xfrm flipH="1">
            <a:off x="5257800" y="2629020"/>
            <a:ext cx="1908810" cy="64758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734050" y="5057239"/>
            <a:ext cx="1200150" cy="646331"/>
          </a:xfrm>
          <a:prstGeom prst="rect">
            <a:avLst/>
          </a:prstGeom>
          <a:solidFill>
            <a:srgbClr val="00B050"/>
          </a:solidFill>
          <a:ln>
            <a:solidFill>
              <a:srgbClr val="C00000"/>
            </a:solidFill>
          </a:ln>
        </p:spPr>
        <p:txBody>
          <a:bodyPr wrap="square" rtlCol="0">
            <a:spAutoFit/>
          </a:bodyPr>
          <a:lstStyle/>
          <a:p>
            <a:pPr algn="ctr"/>
            <a:r>
              <a:rPr lang="en-US" dirty="0" smtClean="0"/>
              <a:t>Project Manager</a:t>
            </a:r>
            <a:endParaRPr lang="en-US" dirty="0"/>
          </a:p>
        </p:txBody>
      </p:sp>
      <p:cxnSp>
        <p:nvCxnSpPr>
          <p:cNvPr id="39" name="Straight Connector 38"/>
          <p:cNvCxnSpPr/>
          <p:nvPr/>
        </p:nvCxnSpPr>
        <p:spPr>
          <a:xfrm flipH="1" flipV="1">
            <a:off x="6934200" y="5362038"/>
            <a:ext cx="255270" cy="1"/>
          </a:xfrm>
          <a:prstGeom prst="line">
            <a:avLst/>
          </a:prstGeom>
          <a:ln w="190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8" idx="0"/>
            <a:endCxn id="32" idx="2"/>
          </p:cNvCxnSpPr>
          <p:nvPr/>
        </p:nvCxnSpPr>
        <p:spPr>
          <a:xfrm flipV="1">
            <a:off x="6334125" y="4355306"/>
            <a:ext cx="9525" cy="70193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147560" y="4997678"/>
            <a:ext cx="1802130" cy="923330"/>
          </a:xfrm>
          <a:prstGeom prst="rect">
            <a:avLst/>
          </a:prstGeom>
          <a:solidFill>
            <a:schemeClr val="bg1"/>
          </a:solidFill>
          <a:ln>
            <a:solidFill>
              <a:srgbClr val="00B050"/>
            </a:solidFill>
          </a:ln>
        </p:spPr>
        <p:txBody>
          <a:bodyPr wrap="square" rtlCol="0">
            <a:spAutoFit/>
          </a:bodyPr>
          <a:lstStyle/>
          <a:p>
            <a:r>
              <a:rPr lang="en-US" dirty="0" smtClean="0"/>
              <a:t>4) </a:t>
            </a:r>
            <a:r>
              <a:rPr lang="en-US" b="1" dirty="0" smtClean="0"/>
              <a:t>Project &amp; Network </a:t>
            </a:r>
            <a:r>
              <a:rPr lang="en-US" b="1" dirty="0" smtClean="0"/>
              <a:t>Manager</a:t>
            </a:r>
            <a:endParaRPr lang="en-US" dirty="0" smtClean="0"/>
          </a:p>
        </p:txBody>
      </p:sp>
    </p:spTree>
    <p:extLst>
      <p:ext uri="{BB962C8B-B14F-4D97-AF65-F5344CB8AC3E}">
        <p14:creationId xmlns:p14="http://schemas.microsoft.com/office/powerpoint/2010/main" val="440674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Manager</a:t>
            </a:r>
            <a:endParaRPr lang="en-US" dirty="0"/>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914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762000" y="1219200"/>
            <a:ext cx="8153400" cy="4247317"/>
          </a:xfrm>
          <a:prstGeom prst="rect">
            <a:avLst/>
          </a:prstGeom>
          <a:noFill/>
        </p:spPr>
        <p:txBody>
          <a:bodyPr wrap="square" rtlCol="0">
            <a:spAutoFit/>
          </a:bodyPr>
          <a:lstStyle/>
          <a:p>
            <a:r>
              <a:rPr lang="en-US" b="1" dirty="0" smtClean="0"/>
              <a:t>Project Manager</a:t>
            </a:r>
            <a:r>
              <a:rPr lang="en-US" dirty="0" smtClean="0"/>
              <a:t>: Runs single or multiple projects</a:t>
            </a:r>
          </a:p>
          <a:p>
            <a:pPr marL="342900" indent="-342900">
              <a:buAutoNum type="arabicParenR"/>
            </a:pPr>
            <a:r>
              <a:rPr lang="en-US" dirty="0"/>
              <a:t>PRJ_ID:  One project at a time</a:t>
            </a:r>
          </a:p>
          <a:p>
            <a:pPr marL="342900" indent="-342900">
              <a:buAutoNum type="arabicParenR"/>
            </a:pPr>
            <a:r>
              <a:rPr lang="en-US" dirty="0"/>
              <a:t>LINK_ID: Only a specific link of a project</a:t>
            </a:r>
          </a:p>
          <a:p>
            <a:pPr marL="342900" indent="-342900">
              <a:buAutoNum type="arabicParenR"/>
            </a:pPr>
            <a:r>
              <a:rPr lang="en-US" dirty="0"/>
              <a:t>PRJ_ID &amp; Link ID: One ore more projects but one of the project link has different attributes</a:t>
            </a:r>
          </a:p>
          <a:p>
            <a:pPr marL="342900" indent="-342900">
              <a:buAutoNum type="arabicParenR"/>
            </a:pPr>
            <a:r>
              <a:rPr lang="en-US" dirty="0"/>
              <a:t>YEAR: All existing  &amp; committed projects till that year (2010 or 2040)</a:t>
            </a:r>
          </a:p>
          <a:p>
            <a:pPr marL="342900" indent="-342900">
              <a:buAutoNum type="arabicParenR"/>
            </a:pPr>
            <a:r>
              <a:rPr lang="en-US" dirty="0"/>
              <a:t>ALT: By Alternative (ex: LRT or E+C or 2010 E+C &amp; 2040 LRTP),</a:t>
            </a:r>
          </a:p>
          <a:p>
            <a:pPr marL="342900" indent="-342900">
              <a:buAutoNum type="arabicParenR"/>
            </a:pPr>
            <a:r>
              <a:rPr lang="en-US" dirty="0"/>
              <a:t>OTHER: any other combination of projects </a:t>
            </a:r>
            <a:endParaRPr lang="en-US" dirty="0" smtClean="0"/>
          </a:p>
          <a:p>
            <a:endParaRPr lang="en-US" dirty="0" smtClean="0"/>
          </a:p>
          <a:p>
            <a:endParaRPr lang="en-US" dirty="0"/>
          </a:p>
          <a:p>
            <a:endParaRPr lang="en-US" dirty="0" smtClean="0"/>
          </a:p>
          <a:p>
            <a:endParaRPr lang="en-US" dirty="0"/>
          </a:p>
          <a:p>
            <a:endParaRPr lang="en-US" dirty="0" smtClean="0"/>
          </a:p>
          <a:p>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82" t="20899" r="28906" b="51953"/>
          <a:stretch/>
        </p:blipFill>
        <p:spPr bwMode="auto">
          <a:xfrm>
            <a:off x="1143000" y="4038600"/>
            <a:ext cx="7137583"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50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Manger</a:t>
            </a:r>
            <a:endParaRPr lang="en-US" dirty="0"/>
          </a:p>
        </p:txBody>
      </p:sp>
      <p:sp>
        <p:nvSpPr>
          <p:cNvPr id="3" name="Content Placeholder 2"/>
          <p:cNvSpPr>
            <a:spLocks noGrp="1"/>
          </p:cNvSpPr>
          <p:nvPr>
            <p:ph idx="1"/>
          </p:nvPr>
        </p:nvSpPr>
        <p:spPr>
          <a:xfrm>
            <a:off x="457200" y="1600201"/>
            <a:ext cx="8229600" cy="2438400"/>
          </a:xfrm>
        </p:spPr>
        <p:txBody>
          <a:bodyPr>
            <a:normAutofit/>
          </a:bodyPr>
          <a:lstStyle/>
          <a:p>
            <a:pPr marL="0" indent="0">
              <a:buNone/>
            </a:pPr>
            <a:r>
              <a:rPr lang="en-US" sz="2400" dirty="0" smtClean="0"/>
              <a:t>Updates the highway network attributes for each project  based on PRJ_ID or LINK_ID:</a:t>
            </a:r>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9226" r="25595" b="63728"/>
          <a:stretch/>
        </p:blipFill>
        <p:spPr bwMode="auto">
          <a:xfrm>
            <a:off x="838200" y="3717981"/>
            <a:ext cx="7391400" cy="2149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533400" y="2514600"/>
            <a:ext cx="7086600" cy="1333500"/>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Number of Lanes</a:t>
            </a:r>
          </a:p>
          <a:p>
            <a:r>
              <a:rPr lang="en-US" sz="2000" dirty="0" smtClean="0"/>
              <a:t>Speed</a:t>
            </a:r>
          </a:p>
          <a:p>
            <a:r>
              <a:rPr lang="en-US" sz="2000" dirty="0" smtClean="0"/>
              <a:t>Facility Type</a:t>
            </a:r>
          </a:p>
          <a:p>
            <a:r>
              <a:rPr lang="en-US" sz="2000" dirty="0" smtClean="0"/>
              <a:t>Functional Class</a:t>
            </a:r>
          </a:p>
          <a:p>
            <a:r>
              <a:rPr lang="en-US" sz="2000" dirty="0" smtClean="0"/>
              <a:t>Median Type</a:t>
            </a:r>
          </a:p>
          <a:p>
            <a:r>
              <a:rPr lang="en-US" sz="2000" dirty="0" smtClean="0"/>
              <a:t>Terrain</a:t>
            </a:r>
            <a:endParaRPr lang="en-US" sz="2000" dirty="0"/>
          </a:p>
        </p:txBody>
      </p:sp>
      <p:sp>
        <p:nvSpPr>
          <p:cNvPr id="9" name="Content Placeholder 2"/>
          <p:cNvSpPr txBox="1">
            <a:spLocks/>
          </p:cNvSpPr>
          <p:nvPr/>
        </p:nvSpPr>
        <p:spPr>
          <a:xfrm>
            <a:off x="381000" y="6105826"/>
            <a:ext cx="8229600" cy="8058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Extracts  and saves network</a:t>
            </a:r>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2317239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3276600" y="1084118"/>
            <a:ext cx="1905000" cy="2641600"/>
            <a:chOff x="3200400" y="779318"/>
            <a:chExt cx="1905000" cy="2641600"/>
          </a:xfrm>
        </p:grpSpPr>
        <p:sp>
          <p:nvSpPr>
            <p:cNvPr id="18" name="Oval 17"/>
            <p:cNvSpPr/>
            <p:nvPr/>
          </p:nvSpPr>
          <p:spPr>
            <a:xfrm>
              <a:off x="3200400" y="779318"/>
              <a:ext cx="304800" cy="2701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grpSp>
          <p:nvGrpSpPr>
            <p:cNvPr id="3" name="Group 14"/>
            <p:cNvGrpSpPr/>
            <p:nvPr/>
          </p:nvGrpSpPr>
          <p:grpSpPr>
            <a:xfrm>
              <a:off x="3429000" y="931718"/>
              <a:ext cx="1676400" cy="2489200"/>
              <a:chOff x="3429000" y="931718"/>
              <a:chExt cx="1676400" cy="248920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931718"/>
                <a:ext cx="1676400"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581400" y="1579418"/>
                <a:ext cx="1371600" cy="190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624" y="1236518"/>
            <a:ext cx="2322576"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609600" y="1042554"/>
            <a:ext cx="304800" cy="2701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nvGrpSpPr>
          <p:cNvPr id="4" name="Group 13"/>
          <p:cNvGrpSpPr/>
          <p:nvPr/>
        </p:nvGrpSpPr>
        <p:grpSpPr>
          <a:xfrm>
            <a:off x="914400" y="4030518"/>
            <a:ext cx="3505200" cy="635000"/>
            <a:chOff x="838200" y="3725718"/>
            <a:chExt cx="3505200" cy="635000"/>
          </a:xfrm>
        </p:grpSpPr>
        <p:sp>
          <p:nvSpPr>
            <p:cNvPr id="22" name="Rectangle 21"/>
            <p:cNvSpPr/>
            <p:nvPr/>
          </p:nvSpPr>
          <p:spPr>
            <a:xfrm>
              <a:off x="838200" y="4132118"/>
              <a:ext cx="6096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Elbow Connector 23"/>
            <p:cNvCxnSpPr>
              <a:stCxn id="22" idx="2"/>
              <a:endCxn id="2050" idx="2"/>
            </p:cNvCxnSpPr>
            <p:nvPr/>
          </p:nvCxnSpPr>
          <p:spPr>
            <a:xfrm rot="5400000" flipH="1" flipV="1">
              <a:off x="2425700" y="2443018"/>
              <a:ext cx="635000" cy="3200400"/>
            </a:xfrm>
            <a:prstGeom prst="bentConnector3">
              <a:avLst>
                <a:gd name="adj1" fmla="val -36000"/>
              </a:avLst>
            </a:prstGeom>
            <a:ln w="1905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grpSp>
      <p:sp>
        <p:nvSpPr>
          <p:cNvPr id="16" name="Oval 15"/>
          <p:cNvSpPr/>
          <p:nvPr/>
        </p:nvSpPr>
        <p:spPr>
          <a:xfrm>
            <a:off x="5410200" y="1074722"/>
            <a:ext cx="304800" cy="2701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grpSp>
        <p:nvGrpSpPr>
          <p:cNvPr id="5" name="Group 16"/>
          <p:cNvGrpSpPr/>
          <p:nvPr/>
        </p:nvGrpSpPr>
        <p:grpSpPr>
          <a:xfrm>
            <a:off x="5105400" y="1219200"/>
            <a:ext cx="3349685" cy="4676912"/>
            <a:chOff x="5029200" y="914400"/>
            <a:chExt cx="3349685" cy="4676912"/>
          </a:xfrm>
        </p:grpSpPr>
        <p:cxnSp>
          <p:nvCxnSpPr>
            <p:cNvPr id="27" name="Straight Arrow Connector 26"/>
            <p:cNvCxnSpPr>
              <a:stCxn id="19" idx="3"/>
            </p:cNvCxnSpPr>
            <p:nvPr/>
          </p:nvCxnSpPr>
          <p:spPr>
            <a:xfrm>
              <a:off x="5029200" y="1979468"/>
              <a:ext cx="685800"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914400"/>
              <a:ext cx="2740085" cy="467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itle 1"/>
          <p:cNvSpPr txBox="1">
            <a:spLocks/>
          </p:cNvSpPr>
          <p:nvPr/>
        </p:nvSpPr>
        <p:spPr>
          <a:xfrm>
            <a:off x="457200" y="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spcBef>
                <a:spcPct val="0"/>
              </a:spcBef>
              <a:buNone/>
              <a:defRPr kumimoji="0" sz="4100" b="1">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mtClean="0"/>
              <a:t>Toolbox GUI</a:t>
            </a:r>
            <a:endParaRPr lang="en-US" dirty="0"/>
          </a:p>
        </p:txBody>
      </p:sp>
    </p:spTree>
    <p:extLst>
      <p:ext uri="{BB962C8B-B14F-4D97-AF65-F5344CB8AC3E}">
        <p14:creationId xmlns:p14="http://schemas.microsoft.com/office/powerpoint/2010/main" val="255007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15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1000"/>
                                        <p:tgtEl>
                                          <p:spTgt spid="2"/>
                                        </p:tgtEl>
                                      </p:cBhvr>
                                    </p:animEffect>
                                  </p:childTnLst>
                                </p:cTn>
                              </p:par>
                            </p:childTnLst>
                          </p:cTn>
                        </p:par>
                        <p:par>
                          <p:cTn id="12" fill="hold">
                            <p:stCondLst>
                              <p:cond delay="3000"/>
                            </p:stCondLst>
                            <p:childTnLst>
                              <p:par>
                                <p:cTn id="13" presetID="22" presetClass="entr" presetSubtype="8" fill="hold" nodeType="afterEffect">
                                  <p:stCondLst>
                                    <p:cond delay="1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47725"/>
            <a:ext cx="3476625"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60064" y="1483858"/>
            <a:ext cx="609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4191000" y="1602730"/>
            <a:ext cx="7620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953000" y="1450330"/>
            <a:ext cx="2133600" cy="400110"/>
          </a:xfrm>
          <a:prstGeom prst="rect">
            <a:avLst/>
          </a:prstGeom>
          <a:noFill/>
        </p:spPr>
        <p:txBody>
          <a:bodyPr wrap="square" rtlCol="0">
            <a:spAutoFit/>
          </a:bodyPr>
          <a:lstStyle/>
          <a:p>
            <a:r>
              <a:rPr lang="en-US" sz="2000" dirty="0" smtClean="0"/>
              <a:t>Master Network </a:t>
            </a:r>
            <a:endParaRPr lang="en-US" sz="2000" dirty="0"/>
          </a:p>
        </p:txBody>
      </p:sp>
      <p:sp>
        <p:nvSpPr>
          <p:cNvPr id="13" name="TextBox 12"/>
          <p:cNvSpPr txBox="1"/>
          <p:nvPr/>
        </p:nvSpPr>
        <p:spPr>
          <a:xfrm>
            <a:off x="4953000" y="1824127"/>
            <a:ext cx="2133600" cy="400110"/>
          </a:xfrm>
          <a:prstGeom prst="rect">
            <a:avLst/>
          </a:prstGeom>
          <a:noFill/>
        </p:spPr>
        <p:txBody>
          <a:bodyPr wrap="square" rtlCol="0">
            <a:spAutoFit/>
          </a:bodyPr>
          <a:lstStyle/>
          <a:p>
            <a:r>
              <a:rPr lang="en-US" sz="2000" dirty="0" smtClean="0"/>
              <a:t>Project List</a:t>
            </a:r>
            <a:endParaRPr lang="en-US" sz="2000" dirty="0"/>
          </a:p>
        </p:txBody>
      </p:sp>
      <p:sp>
        <p:nvSpPr>
          <p:cNvPr id="22" name="Rectangle 21"/>
          <p:cNvSpPr/>
          <p:nvPr/>
        </p:nvSpPr>
        <p:spPr>
          <a:xfrm>
            <a:off x="3560064" y="3500527"/>
            <a:ext cx="609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4191000" y="3614827"/>
            <a:ext cx="7620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929187" y="3424326"/>
            <a:ext cx="3581400" cy="400110"/>
          </a:xfrm>
          <a:prstGeom prst="rect">
            <a:avLst/>
          </a:prstGeom>
          <a:noFill/>
        </p:spPr>
        <p:txBody>
          <a:bodyPr wrap="square" rtlCol="0">
            <a:spAutoFit/>
          </a:bodyPr>
          <a:lstStyle/>
          <a:p>
            <a:r>
              <a:rPr lang="en-US" sz="2000" dirty="0" smtClean="0"/>
              <a:t>Browse for 2010 Directory</a:t>
            </a:r>
            <a:endParaRPr lang="en-US" sz="2000" dirty="0"/>
          </a:p>
        </p:txBody>
      </p:sp>
      <p:sp>
        <p:nvSpPr>
          <p:cNvPr id="25" name="Rectangle 24"/>
          <p:cNvSpPr/>
          <p:nvPr/>
        </p:nvSpPr>
        <p:spPr>
          <a:xfrm>
            <a:off x="3560064" y="3899815"/>
            <a:ext cx="609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4191000" y="4033927"/>
            <a:ext cx="7620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953000" y="3862417"/>
            <a:ext cx="3733800" cy="400110"/>
          </a:xfrm>
          <a:prstGeom prst="rect">
            <a:avLst/>
          </a:prstGeom>
          <a:noFill/>
        </p:spPr>
        <p:txBody>
          <a:bodyPr wrap="square" rtlCol="0">
            <a:spAutoFit/>
          </a:bodyPr>
          <a:lstStyle/>
          <a:p>
            <a:r>
              <a:rPr lang="en-US" sz="2000" dirty="0" smtClean="0"/>
              <a:t>Browse for 2040 Directory</a:t>
            </a:r>
            <a:endParaRPr lang="en-US" sz="2000" dirty="0"/>
          </a:p>
        </p:txBody>
      </p:sp>
      <p:cxnSp>
        <p:nvCxnSpPr>
          <p:cNvPr id="28" name="Straight Arrow Connector 27"/>
          <p:cNvCxnSpPr/>
          <p:nvPr/>
        </p:nvCxnSpPr>
        <p:spPr>
          <a:xfrm>
            <a:off x="2286000" y="4719727"/>
            <a:ext cx="26670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953000" y="4472017"/>
            <a:ext cx="3733800" cy="400110"/>
          </a:xfrm>
          <a:prstGeom prst="rect">
            <a:avLst/>
          </a:prstGeom>
          <a:noFill/>
        </p:spPr>
        <p:txBody>
          <a:bodyPr wrap="square" rtlCol="0">
            <a:spAutoFit/>
          </a:bodyPr>
          <a:lstStyle/>
          <a:p>
            <a:r>
              <a:rPr lang="en-US" sz="2000" dirty="0" smtClean="0"/>
              <a:t>Select  “Group” or “Project”</a:t>
            </a:r>
            <a:endParaRPr lang="en-US" sz="2000" dirty="0"/>
          </a:p>
        </p:txBody>
      </p:sp>
      <p:sp>
        <p:nvSpPr>
          <p:cNvPr id="33" name="Rectangle 32"/>
          <p:cNvSpPr/>
          <p:nvPr/>
        </p:nvSpPr>
        <p:spPr>
          <a:xfrm>
            <a:off x="3560064" y="1886194"/>
            <a:ext cx="609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a:off x="4191000" y="1983730"/>
            <a:ext cx="7620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914400" y="152400"/>
            <a:ext cx="6781800" cy="584775"/>
          </a:xfrm>
          <a:prstGeom prst="rect">
            <a:avLst/>
          </a:prstGeom>
        </p:spPr>
        <p:txBody>
          <a:bodyPr vert="horz" rtlCol="0" anchor="ctr">
            <a:normAutofit/>
            <a:scene3d>
              <a:camera prst="orthographicFront"/>
              <a:lightRig rig="soft" dir="t"/>
            </a:scene3d>
            <a:sp3d prstMaterial="softEdge">
              <a:bevelT w="25400" h="25400"/>
            </a:sp3d>
          </a:bodyPr>
          <a:lstStyle/>
          <a:p>
            <a:pPr>
              <a:spcBef>
                <a:spcPct val="0"/>
              </a:spcBef>
            </a:pPr>
            <a:r>
              <a:rPr lang="en-US" sz="3200" b="1" dirty="0">
                <a:solidFill>
                  <a:schemeClr val="tx2"/>
                </a:solidFill>
                <a:effectLst>
                  <a:outerShdw blurRad="31750" dist="25400" dir="5400000" algn="tl" rotWithShape="0">
                    <a:srgbClr val="000000">
                      <a:alpha val="25000"/>
                    </a:srgbClr>
                  </a:outerShdw>
                </a:effectLst>
                <a:latin typeface="+mj-lt"/>
                <a:ea typeface="+mj-ea"/>
                <a:cs typeface="+mj-cs"/>
              </a:rPr>
              <a:t>Net Manager Tool (</a:t>
            </a:r>
            <a:r>
              <a:rPr lang="en-US" sz="3200" b="1" dirty="0" err="1">
                <a:solidFill>
                  <a:schemeClr val="tx2"/>
                </a:solidFill>
                <a:effectLst>
                  <a:outerShdw blurRad="31750" dist="25400" dir="5400000" algn="tl" rotWithShape="0">
                    <a:srgbClr val="000000">
                      <a:alpha val="25000"/>
                    </a:srgbClr>
                  </a:outerShdw>
                </a:effectLst>
                <a:latin typeface="+mj-lt"/>
                <a:ea typeface="+mj-ea"/>
                <a:cs typeface="+mj-cs"/>
              </a:rPr>
              <a:t>Tanscad</a:t>
            </a:r>
            <a:r>
              <a:rPr lang="en-US" sz="3200" b="1" dirty="0">
                <a:solidFill>
                  <a:schemeClr val="tx2"/>
                </a:solidFill>
                <a:effectLst>
                  <a:outerShdw blurRad="31750" dist="25400" dir="5400000" algn="tl" rotWithShape="0">
                    <a:srgbClr val="000000">
                      <a:alpha val="25000"/>
                    </a:srgbClr>
                  </a:outerShdw>
                </a:effectLst>
                <a:latin typeface="+mj-lt"/>
                <a:ea typeface="+mj-ea"/>
                <a:cs typeface="+mj-cs"/>
              </a:rPr>
              <a:t>) </a:t>
            </a:r>
          </a:p>
        </p:txBody>
      </p:sp>
      <p:sp>
        <p:nvSpPr>
          <p:cNvPr id="43" name="Rectangle 42"/>
          <p:cNvSpPr/>
          <p:nvPr/>
        </p:nvSpPr>
        <p:spPr>
          <a:xfrm>
            <a:off x="3583877" y="2814728"/>
            <a:ext cx="609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p:nvPr/>
        </p:nvCxnSpPr>
        <p:spPr>
          <a:xfrm>
            <a:off x="4214813" y="2929028"/>
            <a:ext cx="7620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953000" y="2781717"/>
            <a:ext cx="3581400" cy="400110"/>
          </a:xfrm>
          <a:prstGeom prst="rect">
            <a:avLst/>
          </a:prstGeom>
          <a:noFill/>
        </p:spPr>
        <p:txBody>
          <a:bodyPr wrap="square" rtlCol="0">
            <a:spAutoFit/>
          </a:bodyPr>
          <a:lstStyle/>
          <a:p>
            <a:r>
              <a:rPr lang="en-US" sz="2000" dirty="0" smtClean="0"/>
              <a:t>Browse or Build E+C List</a:t>
            </a:r>
            <a:endParaRPr lang="en-US" sz="2000" dirty="0"/>
          </a:p>
        </p:txBody>
      </p:sp>
    </p:spTree>
    <p:extLst>
      <p:ext uri="{BB962C8B-B14F-4D97-AF65-F5344CB8AC3E}">
        <p14:creationId xmlns:p14="http://schemas.microsoft.com/office/powerpoint/2010/main" val="618016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4534</TotalTime>
  <Words>1352</Words>
  <Application>Microsoft Office PowerPoint</Application>
  <PresentationFormat>On-screen Show (4:3)</PresentationFormat>
  <Paragraphs>236</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Project Prioritization Tools for Efficient Planning Analysis</vt:lpstr>
      <vt:lpstr>Need for tool ?</vt:lpstr>
      <vt:lpstr>50,000 Feet – Big Picture</vt:lpstr>
      <vt:lpstr>Overview</vt:lpstr>
      <vt:lpstr>Statewide Model</vt:lpstr>
      <vt:lpstr>Project Manager</vt:lpstr>
      <vt:lpstr>Network Manger</vt:lpstr>
      <vt:lpstr>PowerPoint Presentation</vt:lpstr>
      <vt:lpstr>PowerPoint Presentation</vt:lpstr>
      <vt:lpstr>PowerPoint Presentation</vt:lpstr>
      <vt:lpstr>PowerPoint Presentation</vt:lpstr>
      <vt:lpstr>PowerPoint Presentation</vt:lpstr>
      <vt:lpstr>User Settings</vt:lpstr>
      <vt:lpstr>Evaluation Criteria</vt:lpstr>
      <vt:lpstr>Custom Settings on Criteria</vt:lpstr>
      <vt:lpstr>Who benefits from the project?</vt:lpstr>
      <vt:lpstr>Project Trips Summary File</vt:lpstr>
      <vt:lpstr>Trip Length Distribution</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Sarvepalli, Amar</dc:creator>
  <cp:lastModifiedBy>Sarvepalli, Amar</cp:lastModifiedBy>
  <cp:revision>178</cp:revision>
  <dcterms:created xsi:type="dcterms:W3CDTF">2013-05-17T14:09:52Z</dcterms:created>
  <dcterms:modified xsi:type="dcterms:W3CDTF">2015-05-15T16:19:55Z</dcterms:modified>
</cp:coreProperties>
</file>