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508" r:id="rId2"/>
    <p:sldId id="518" r:id="rId3"/>
    <p:sldId id="509" r:id="rId4"/>
    <p:sldId id="510" r:id="rId5"/>
    <p:sldId id="500" r:id="rId6"/>
    <p:sldId id="460" r:id="rId7"/>
    <p:sldId id="511" r:id="rId8"/>
    <p:sldId id="463" r:id="rId9"/>
    <p:sldId id="464" r:id="rId10"/>
    <p:sldId id="480" r:id="rId11"/>
    <p:sldId id="471" r:id="rId12"/>
    <p:sldId id="472" r:id="rId13"/>
    <p:sldId id="512" r:id="rId14"/>
    <p:sldId id="513" r:id="rId15"/>
    <p:sldId id="514" r:id="rId16"/>
    <p:sldId id="531" r:id="rId17"/>
    <p:sldId id="478" r:id="rId18"/>
    <p:sldId id="534" r:id="rId19"/>
    <p:sldId id="522" r:id="rId20"/>
    <p:sldId id="535" r:id="rId21"/>
    <p:sldId id="536" r:id="rId22"/>
    <p:sldId id="537" r:id="rId23"/>
    <p:sldId id="540" r:id="rId24"/>
    <p:sldId id="529" r:id="rId25"/>
    <p:sldId id="433" r:id="rId26"/>
    <p:sldId id="538" r:id="rId27"/>
    <p:sldId id="519" r:id="rId2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123825" indent="3333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247650" indent="66675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371475" indent="100012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495300" indent="13335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D2704F"/>
    <a:srgbClr val="C1704F"/>
    <a:srgbClr val="BD8053"/>
    <a:srgbClr val="E35E78"/>
    <a:srgbClr val="CC0066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30" autoAdjust="0"/>
    <p:restoredTop sz="82495" autoAdjust="0"/>
  </p:normalViewPr>
  <p:slideViewPr>
    <p:cSldViewPr>
      <p:cViewPr varScale="1">
        <p:scale>
          <a:sx n="96" d="100"/>
          <a:sy n="96" d="100"/>
        </p:scale>
        <p:origin x="-24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780" y="-78"/>
      </p:cViewPr>
      <p:guideLst>
        <p:guide orient="horz" pos="2928"/>
        <p:guide pos="2208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G:\Work\TRB%20Conference\2012%20PM%20travel%20time%20comparisons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624611501567419E-2"/>
          <c:y val="3.3191389192942809E-2"/>
          <c:w val="0.93171395775016619"/>
          <c:h val="0.481793015783340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'[2012 PM travel time comparisons.xls]Sheet1'!$G$3</c:f>
              <c:strCache>
                <c:ptCount val="1"/>
                <c:pt idx="0">
                  <c:v>Observed Time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'[2012 PM travel time comparisons.xls]Sheet1'!$B$4:$B$33</c:f>
              <c:strCache>
                <c:ptCount val="30"/>
                <c:pt idx="0">
                  <c:v>111 Ave - 112 Ave</c:v>
                </c:pt>
                <c:pt idx="1">
                  <c:v>111 Ave - 112 Ave</c:v>
                </c:pt>
                <c:pt idx="2">
                  <c:v>107 Ave - 107a Ave</c:v>
                </c:pt>
                <c:pt idx="3">
                  <c:v>107a Ave - 107 Ave</c:v>
                </c:pt>
                <c:pt idx="4">
                  <c:v>100 Ave - Stony Plain Rd - 104 Ave</c:v>
                </c:pt>
                <c:pt idx="5">
                  <c:v>104 ave - Stony Plain Rd </c:v>
                </c:pt>
                <c:pt idx="6">
                  <c:v>97 ave - 98 Ave</c:v>
                </c:pt>
                <c:pt idx="7">
                  <c:v>98 Ave</c:v>
                </c:pt>
                <c:pt idx="8">
                  <c:v>87 Ave</c:v>
                </c:pt>
                <c:pt idx="9">
                  <c:v>87 Ave</c:v>
                </c:pt>
                <c:pt idx="10">
                  <c:v>University Ave - 82 Ave</c:v>
                </c:pt>
                <c:pt idx="11">
                  <c:v>82 Ave - University Ave</c:v>
                </c:pt>
                <c:pt idx="12">
                  <c:v>Fox Dr - Belgravia Rd - 114 st</c:v>
                </c:pt>
                <c:pt idx="13">
                  <c:v>114 st - Blegravia rd - Fox Dr</c:v>
                </c:pt>
                <c:pt idx="14">
                  <c:v>82 street</c:v>
                </c:pt>
                <c:pt idx="15">
                  <c:v>Argyll Rd - 63 Ave - 61 Ave</c:v>
                </c:pt>
                <c:pt idx="16">
                  <c:v>51 Ave - Roper Rd</c:v>
                </c:pt>
                <c:pt idx="17">
                  <c:v>Roper Rd - 51 Ave</c:v>
                </c:pt>
                <c:pt idx="18">
                  <c:v>149 st</c:v>
                </c:pt>
                <c:pt idx="19">
                  <c:v>149 st</c:v>
                </c:pt>
                <c:pt idx="20">
                  <c:v>109 st - 111 st</c:v>
                </c:pt>
                <c:pt idx="21">
                  <c:v>111 st - 109 st</c:v>
                </c:pt>
                <c:pt idx="22">
                  <c:v>Gateway Blvd - Saskatchewan Dr - Queen Elizabeth Park Rd - Walterdale Bridge - 101 St</c:v>
                </c:pt>
                <c:pt idx="23">
                  <c:v>104 St - Calgary Trail</c:v>
                </c:pt>
                <c:pt idx="24">
                  <c:v>97 St</c:v>
                </c:pt>
                <c:pt idx="25">
                  <c:v>97 st</c:v>
                </c:pt>
                <c:pt idx="26">
                  <c:v>100 st - McDoug Hill - Low Level Bridge - Connors Rd - 83 St</c:v>
                </c:pt>
                <c:pt idx="27">
                  <c:v>83 st - Connors rd - Low Level Bridge- McDoug hill - 100 st</c:v>
                </c:pt>
                <c:pt idx="28">
                  <c:v>Groat road</c:v>
                </c:pt>
                <c:pt idx="29">
                  <c:v>Groat road</c:v>
                </c:pt>
              </c:strCache>
            </c:strRef>
          </c:cat>
          <c:val>
            <c:numRef>
              <c:f>'[2012 PM travel time comparisons.xls]Sheet1'!$G$4:$G$33</c:f>
              <c:numCache>
                <c:formatCode>General</c:formatCode>
                <c:ptCount val="30"/>
                <c:pt idx="0">
                  <c:v>23.6</c:v>
                </c:pt>
                <c:pt idx="1">
                  <c:v>23.4</c:v>
                </c:pt>
                <c:pt idx="2">
                  <c:v>17.2</c:v>
                </c:pt>
                <c:pt idx="3">
                  <c:v>17.399999999999999</c:v>
                </c:pt>
                <c:pt idx="4">
                  <c:v>24.7</c:v>
                </c:pt>
                <c:pt idx="5">
                  <c:v>21</c:v>
                </c:pt>
                <c:pt idx="6">
                  <c:v>8.9</c:v>
                </c:pt>
                <c:pt idx="7">
                  <c:v>8.6</c:v>
                </c:pt>
                <c:pt idx="8">
                  <c:v>6.4</c:v>
                </c:pt>
                <c:pt idx="9">
                  <c:v>9.6999999999999993</c:v>
                </c:pt>
                <c:pt idx="10">
                  <c:v>21.3</c:v>
                </c:pt>
                <c:pt idx="11">
                  <c:v>21.2</c:v>
                </c:pt>
                <c:pt idx="12">
                  <c:v>7.6</c:v>
                </c:pt>
                <c:pt idx="13">
                  <c:v>8.1</c:v>
                </c:pt>
                <c:pt idx="14">
                  <c:v>8.6999999999999993</c:v>
                </c:pt>
                <c:pt idx="15">
                  <c:v>12.2</c:v>
                </c:pt>
                <c:pt idx="16">
                  <c:v>15.7</c:v>
                </c:pt>
                <c:pt idx="17">
                  <c:v>18.5</c:v>
                </c:pt>
                <c:pt idx="18">
                  <c:v>14.7</c:v>
                </c:pt>
                <c:pt idx="19">
                  <c:v>10.7</c:v>
                </c:pt>
                <c:pt idx="20">
                  <c:v>29.2</c:v>
                </c:pt>
                <c:pt idx="21">
                  <c:v>22.8</c:v>
                </c:pt>
                <c:pt idx="22">
                  <c:v>18.899999999999999</c:v>
                </c:pt>
                <c:pt idx="23">
                  <c:v>9.8000000000000007</c:v>
                </c:pt>
                <c:pt idx="24">
                  <c:v>10.4</c:v>
                </c:pt>
                <c:pt idx="25">
                  <c:v>9.4</c:v>
                </c:pt>
                <c:pt idx="26">
                  <c:v>10.6</c:v>
                </c:pt>
                <c:pt idx="27">
                  <c:v>11.1</c:v>
                </c:pt>
                <c:pt idx="28">
                  <c:v>14.3</c:v>
                </c:pt>
                <c:pt idx="29">
                  <c:v>10.6</c:v>
                </c:pt>
              </c:numCache>
            </c:numRef>
          </c:val>
        </c:ser>
        <c:ser>
          <c:idx val="1"/>
          <c:order val="1"/>
          <c:tx>
            <c:strRef>
              <c:f>'[2012 PM travel time comparisons.xls]Sheet1'!$H$3</c:f>
              <c:strCache>
                <c:ptCount val="1"/>
                <c:pt idx="0">
                  <c:v>Model Time</c:v>
                </c:pt>
              </c:strCache>
            </c:strRef>
          </c:tx>
          <c:invertIfNegative val="0"/>
          <c:cat>
            <c:strRef>
              <c:f>'[2012 PM travel time comparisons.xls]Sheet1'!$B$4:$B$33</c:f>
              <c:strCache>
                <c:ptCount val="30"/>
                <c:pt idx="0">
                  <c:v>111 Ave - 112 Ave</c:v>
                </c:pt>
                <c:pt idx="1">
                  <c:v>111 Ave - 112 Ave</c:v>
                </c:pt>
                <c:pt idx="2">
                  <c:v>107 Ave - 107a Ave</c:v>
                </c:pt>
                <c:pt idx="3">
                  <c:v>107a Ave - 107 Ave</c:v>
                </c:pt>
                <c:pt idx="4">
                  <c:v>100 Ave - Stony Plain Rd - 104 Ave</c:v>
                </c:pt>
                <c:pt idx="5">
                  <c:v>104 ave - Stony Plain Rd </c:v>
                </c:pt>
                <c:pt idx="6">
                  <c:v>97 ave - 98 Ave</c:v>
                </c:pt>
                <c:pt idx="7">
                  <c:v>98 Ave</c:v>
                </c:pt>
                <c:pt idx="8">
                  <c:v>87 Ave</c:v>
                </c:pt>
                <c:pt idx="9">
                  <c:v>87 Ave</c:v>
                </c:pt>
                <c:pt idx="10">
                  <c:v>University Ave - 82 Ave</c:v>
                </c:pt>
                <c:pt idx="11">
                  <c:v>82 Ave - University Ave</c:v>
                </c:pt>
                <c:pt idx="12">
                  <c:v>Fox Dr - Belgravia Rd - 114 st</c:v>
                </c:pt>
                <c:pt idx="13">
                  <c:v>114 st - Blegravia rd - Fox Dr</c:v>
                </c:pt>
                <c:pt idx="14">
                  <c:v>82 street</c:v>
                </c:pt>
                <c:pt idx="15">
                  <c:v>Argyll Rd - 63 Ave - 61 Ave</c:v>
                </c:pt>
                <c:pt idx="16">
                  <c:v>51 Ave - Roper Rd</c:v>
                </c:pt>
                <c:pt idx="17">
                  <c:v>Roper Rd - 51 Ave</c:v>
                </c:pt>
                <c:pt idx="18">
                  <c:v>149 st</c:v>
                </c:pt>
                <c:pt idx="19">
                  <c:v>149 st</c:v>
                </c:pt>
                <c:pt idx="20">
                  <c:v>109 st - 111 st</c:v>
                </c:pt>
                <c:pt idx="21">
                  <c:v>111 st - 109 st</c:v>
                </c:pt>
                <c:pt idx="22">
                  <c:v>Gateway Blvd - Saskatchewan Dr - Queen Elizabeth Park Rd - Walterdale Bridge - 101 St</c:v>
                </c:pt>
                <c:pt idx="23">
                  <c:v>104 St - Calgary Trail</c:v>
                </c:pt>
                <c:pt idx="24">
                  <c:v>97 St</c:v>
                </c:pt>
                <c:pt idx="25">
                  <c:v>97 st</c:v>
                </c:pt>
                <c:pt idx="26">
                  <c:v>100 st - McDoug Hill - Low Level Bridge - Connors Rd - 83 St</c:v>
                </c:pt>
                <c:pt idx="27">
                  <c:v>83 st - Connors rd - Low Level Bridge- McDoug hill - 100 st</c:v>
                </c:pt>
                <c:pt idx="28">
                  <c:v>Groat road</c:v>
                </c:pt>
                <c:pt idx="29">
                  <c:v>Groat road</c:v>
                </c:pt>
              </c:strCache>
            </c:strRef>
          </c:cat>
          <c:val>
            <c:numRef>
              <c:f>'[2012 PM travel time comparisons.xls]Sheet1'!$J$4:$J$33</c:f>
              <c:numCache>
                <c:formatCode>0.0</c:formatCode>
                <c:ptCount val="30"/>
                <c:pt idx="0">
                  <c:v>21.033333333333335</c:v>
                </c:pt>
                <c:pt idx="1">
                  <c:v>21.375</c:v>
                </c:pt>
                <c:pt idx="2">
                  <c:v>15.95</c:v>
                </c:pt>
                <c:pt idx="3">
                  <c:v>16.341666666666665</c:v>
                </c:pt>
                <c:pt idx="4">
                  <c:v>21.4</c:v>
                </c:pt>
                <c:pt idx="5">
                  <c:v>19.441666666666666</c:v>
                </c:pt>
                <c:pt idx="6">
                  <c:v>8.35</c:v>
                </c:pt>
                <c:pt idx="7">
                  <c:v>8.3083333333333336</c:v>
                </c:pt>
                <c:pt idx="8">
                  <c:v>6.25</c:v>
                </c:pt>
                <c:pt idx="9">
                  <c:v>7.208333333333333</c:v>
                </c:pt>
                <c:pt idx="10">
                  <c:v>16.041666666666668</c:v>
                </c:pt>
                <c:pt idx="11">
                  <c:v>16.375</c:v>
                </c:pt>
                <c:pt idx="12">
                  <c:v>8.1666666666666661</c:v>
                </c:pt>
                <c:pt idx="13">
                  <c:v>10.291666666666666</c:v>
                </c:pt>
                <c:pt idx="14">
                  <c:v>6.4416666666666664</c:v>
                </c:pt>
                <c:pt idx="15">
                  <c:v>9.2083333333333339</c:v>
                </c:pt>
                <c:pt idx="16">
                  <c:v>13.45</c:v>
                </c:pt>
                <c:pt idx="17">
                  <c:v>12.5</c:v>
                </c:pt>
                <c:pt idx="18">
                  <c:v>11.641666666666667</c:v>
                </c:pt>
                <c:pt idx="19">
                  <c:v>10.65</c:v>
                </c:pt>
                <c:pt idx="20">
                  <c:v>23.033333333333335</c:v>
                </c:pt>
                <c:pt idx="21">
                  <c:v>21.516666666666666</c:v>
                </c:pt>
                <c:pt idx="22">
                  <c:v>17.233333333333334</c:v>
                </c:pt>
                <c:pt idx="23">
                  <c:v>8.3916666666666675</c:v>
                </c:pt>
                <c:pt idx="24">
                  <c:v>8.7666666666666675</c:v>
                </c:pt>
                <c:pt idx="25">
                  <c:v>10.341666666666667</c:v>
                </c:pt>
                <c:pt idx="26">
                  <c:v>10.775</c:v>
                </c:pt>
                <c:pt idx="27">
                  <c:v>12.2</c:v>
                </c:pt>
                <c:pt idx="28">
                  <c:v>12.1</c:v>
                </c:pt>
                <c:pt idx="29">
                  <c:v>11.158333333333333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073664"/>
        <c:axId val="39075200"/>
      </c:barChart>
      <c:catAx>
        <c:axId val="39073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7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39075200"/>
        <c:crosses val="autoZero"/>
        <c:auto val="1"/>
        <c:lblAlgn val="ctr"/>
        <c:lblOffset val="100"/>
        <c:noMultiLvlLbl val="0"/>
      </c:catAx>
      <c:valAx>
        <c:axId val="390752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390736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498754791200972"/>
          <c:y val="0.87633016724927315"/>
          <c:w val="0.14216771496913269"/>
          <c:h val="0.1023471393430081"/>
        </c:manualLayout>
      </c:layout>
      <c:overlay val="0"/>
      <c:txPr>
        <a:bodyPr/>
        <a:lstStyle/>
        <a:p>
          <a:pPr>
            <a:defRPr sz="12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8" tIns="46035" rIns="92068" bIns="46035" numCol="1" anchor="t" anchorCtr="0" compatLnSpc="1">
            <a:prstTxWarp prst="textNoShape">
              <a:avLst/>
            </a:prstTxWarp>
          </a:bodyPr>
          <a:lstStyle>
            <a:lvl1pPr defTabSz="919163">
              <a:defRPr sz="1300"/>
            </a:lvl1pPr>
          </a:lstStyle>
          <a:p>
            <a:endParaRPr lang="en-US" alt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8" tIns="46035" rIns="92068" bIns="46035" numCol="1" anchor="t" anchorCtr="0" compatLnSpc="1">
            <a:prstTxWarp prst="textNoShape">
              <a:avLst/>
            </a:prstTxWarp>
          </a:bodyPr>
          <a:lstStyle>
            <a:lvl1pPr algn="r" defTabSz="919163">
              <a:defRPr sz="1300"/>
            </a:lvl1pPr>
          </a:lstStyle>
          <a:p>
            <a:endParaRPr lang="en-US" altLang="en-US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8" tIns="46035" rIns="92068" bIns="46035" numCol="1" anchor="b" anchorCtr="0" compatLnSpc="1">
            <a:prstTxWarp prst="textNoShape">
              <a:avLst/>
            </a:prstTxWarp>
          </a:bodyPr>
          <a:lstStyle>
            <a:lvl1pPr defTabSz="919163">
              <a:defRPr sz="1300"/>
            </a:lvl1pPr>
          </a:lstStyle>
          <a:p>
            <a:endParaRPr lang="en-US" alt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8" tIns="46035" rIns="92068" bIns="46035" numCol="1" anchor="b" anchorCtr="0" compatLnSpc="1">
            <a:prstTxWarp prst="textNoShape">
              <a:avLst/>
            </a:prstTxWarp>
          </a:bodyPr>
          <a:lstStyle>
            <a:lvl1pPr algn="r" defTabSz="919163">
              <a:defRPr sz="1300"/>
            </a:lvl1pPr>
          </a:lstStyle>
          <a:p>
            <a:fld id="{CFA314EE-7DDC-4C19-97EB-2045EF34FC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31996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8" tIns="46035" rIns="92068" bIns="46035" numCol="1" anchor="t" anchorCtr="0" compatLnSpc="1">
            <a:prstTxWarp prst="textNoShape">
              <a:avLst/>
            </a:prstTxWarp>
          </a:bodyPr>
          <a:lstStyle>
            <a:lvl1pPr defTabSz="919163">
              <a:defRPr sz="1300"/>
            </a:lvl1pPr>
          </a:lstStyle>
          <a:p>
            <a:endParaRPr lang="en-US" alt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8" tIns="46035" rIns="92068" bIns="46035" numCol="1" anchor="t" anchorCtr="0" compatLnSpc="1">
            <a:prstTxWarp prst="textNoShape">
              <a:avLst/>
            </a:prstTxWarp>
          </a:bodyPr>
          <a:lstStyle>
            <a:lvl1pPr algn="r" defTabSz="919163">
              <a:defRPr sz="1300"/>
            </a:lvl1pPr>
          </a:lstStyle>
          <a:p>
            <a:endParaRPr lang="en-US" alt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8" tIns="46035" rIns="92068" bIns="460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8" tIns="46035" rIns="92068" bIns="46035" numCol="1" anchor="b" anchorCtr="0" compatLnSpc="1">
            <a:prstTxWarp prst="textNoShape">
              <a:avLst/>
            </a:prstTxWarp>
          </a:bodyPr>
          <a:lstStyle>
            <a:lvl1pPr defTabSz="919163">
              <a:defRPr sz="1300"/>
            </a:lvl1pPr>
          </a:lstStyle>
          <a:p>
            <a:endParaRPr lang="en-US" altLang="en-US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8" tIns="46035" rIns="92068" bIns="46035" numCol="1" anchor="b" anchorCtr="0" compatLnSpc="1">
            <a:prstTxWarp prst="textNoShape">
              <a:avLst/>
            </a:prstTxWarp>
          </a:bodyPr>
          <a:lstStyle>
            <a:lvl1pPr algn="r" defTabSz="919163">
              <a:defRPr sz="1300"/>
            </a:lvl1pPr>
          </a:lstStyle>
          <a:p>
            <a:fld id="{9815A2A8-AD49-4F3F-869C-C54468CEB3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06149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123825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24765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371475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4953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620192" algn="l" defTabSz="248077" rtl="0" eaLnBrk="1" latinLnBrk="0" hangingPunct="1">
      <a:defRPr sz="300" kern="1200">
        <a:solidFill>
          <a:schemeClr val="tx1"/>
        </a:solidFill>
        <a:latin typeface="+mn-lt"/>
        <a:ea typeface="+mn-ea"/>
        <a:cs typeface="+mn-cs"/>
      </a:defRPr>
    </a:lvl6pPr>
    <a:lvl7pPr marL="744230" algn="l" defTabSz="248077" rtl="0" eaLnBrk="1" latinLnBrk="0" hangingPunct="1">
      <a:defRPr sz="300" kern="1200">
        <a:solidFill>
          <a:schemeClr val="tx1"/>
        </a:solidFill>
        <a:latin typeface="+mn-lt"/>
        <a:ea typeface="+mn-ea"/>
        <a:cs typeface="+mn-cs"/>
      </a:defRPr>
    </a:lvl7pPr>
    <a:lvl8pPr marL="868269" algn="l" defTabSz="248077" rtl="0" eaLnBrk="1" latinLnBrk="0" hangingPunct="1">
      <a:defRPr sz="300" kern="1200">
        <a:solidFill>
          <a:schemeClr val="tx1"/>
        </a:solidFill>
        <a:latin typeface="+mn-lt"/>
        <a:ea typeface="+mn-ea"/>
        <a:cs typeface="+mn-cs"/>
      </a:defRPr>
    </a:lvl8pPr>
    <a:lvl9pPr marL="992307" algn="l" defTabSz="248077" rtl="0" eaLnBrk="1" latinLnBrk="0" hangingPunct="1">
      <a:defRPr sz="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6872146-2DF5-4137-AAE3-CC7C90C4D16F}" type="slidenum">
              <a:rPr lang="en-US" altLang="en-US" sz="1300"/>
              <a:pPr eaLnBrk="1" hangingPunct="1">
                <a:spcBef>
                  <a:spcPct val="0"/>
                </a:spcBef>
              </a:pPr>
              <a:t>1</a:t>
            </a:fld>
            <a:endParaRPr lang="en-US" altLang="en-US" sz="13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z="2400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z="1100" dirty="0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C90D872-BB51-4ED0-A68B-841AE500A182}" type="slidenum">
              <a:rPr lang="en-US" altLang="en-US" sz="1300"/>
              <a:pPr eaLnBrk="1" hangingPunct="1">
                <a:spcBef>
                  <a:spcPct val="0"/>
                </a:spcBef>
              </a:pPr>
              <a:t>10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7B97D27-36F9-42D8-A4A1-A570144C1B6B}" type="slidenum">
              <a:rPr lang="en-US" altLang="en-US" sz="1300"/>
              <a:pPr eaLnBrk="1" hangingPunct="1">
                <a:spcBef>
                  <a:spcPct val="0"/>
                </a:spcBef>
              </a:pPr>
              <a:t>11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756A66-CE93-426D-8902-8DC5E09CD174}" type="slidenum">
              <a:rPr lang="en-US" altLang="en-US" sz="1300"/>
              <a:pPr eaLnBrk="1" hangingPunct="1">
                <a:spcBef>
                  <a:spcPct val="0"/>
                </a:spcBef>
              </a:pPr>
              <a:t>12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z="700" dirty="0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E309AE0-170B-4CC4-9963-C4588F04857D}" type="slidenum">
              <a:rPr lang="en-US" altLang="en-US" sz="1300"/>
              <a:pPr eaLnBrk="1" hangingPunct="1">
                <a:spcBef>
                  <a:spcPct val="0"/>
                </a:spcBef>
              </a:pPr>
              <a:t>13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z="1100" dirty="0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EB630B2-DAF2-4EDC-90C0-2EAE17A725B5}" type="slidenum">
              <a:rPr lang="en-US" altLang="en-US" sz="1300"/>
              <a:pPr eaLnBrk="1" hangingPunct="1">
                <a:spcBef>
                  <a:spcPct val="0"/>
                </a:spcBef>
              </a:pPr>
              <a:t>14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7C8E189-6E0A-4666-8E80-A913F31C6106}" type="slidenum">
              <a:rPr lang="en-US" altLang="en-US" sz="1300"/>
              <a:pPr eaLnBrk="1" hangingPunct="1">
                <a:spcBef>
                  <a:spcPct val="0"/>
                </a:spcBef>
              </a:pPr>
              <a:t>15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z="1100" dirty="0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2D616F8-CAD9-4822-A718-557CE69EF280}" type="slidenum">
              <a:rPr lang="en-US" altLang="en-US" sz="1300"/>
              <a:pPr eaLnBrk="1" hangingPunct="1">
                <a:spcBef>
                  <a:spcPct val="0"/>
                </a:spcBef>
              </a:pPr>
              <a:t>17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z="1100" dirty="0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230D70D-E624-401B-8E72-5E7EF89798F3}" type="slidenum">
              <a:rPr lang="en-US" altLang="en-US" sz="1300"/>
              <a:pPr eaLnBrk="1" hangingPunct="1">
                <a:spcBef>
                  <a:spcPct val="0"/>
                </a:spcBef>
              </a:pPr>
              <a:t>18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altLang="en-US" dirty="0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CC5D884-00EC-4291-B114-0D9E83576F0C}" type="slidenum">
              <a:rPr lang="en-US" altLang="en-US" sz="1300"/>
              <a:pPr eaLnBrk="1" hangingPunct="1">
                <a:spcBef>
                  <a:spcPct val="0"/>
                </a:spcBef>
              </a:pPr>
              <a:t>19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E33E1C9-4A02-4E52-A51B-173864ED3CF2}" type="slidenum">
              <a:rPr lang="en-US" altLang="en-US" sz="1300"/>
              <a:pPr eaLnBrk="1" hangingPunct="1">
                <a:spcBef>
                  <a:spcPct val="0"/>
                </a:spcBef>
              </a:pPr>
              <a:t>2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3300597-3C7F-499A-AD5A-C21BB6FE972F}" type="slidenum">
              <a:rPr lang="en-US" altLang="en-US" sz="1300"/>
              <a:pPr eaLnBrk="1" hangingPunct="1">
                <a:spcBef>
                  <a:spcPct val="0"/>
                </a:spcBef>
              </a:pPr>
              <a:t>20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380615E-BF2D-4333-820B-9E3C5BA8A9AB}" type="slidenum">
              <a:rPr lang="en-US" altLang="en-US" sz="1300"/>
              <a:pPr eaLnBrk="1" hangingPunct="1">
                <a:spcBef>
                  <a:spcPct val="0"/>
                </a:spcBef>
              </a:pPr>
              <a:t>21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B37F738-3559-467E-B3AD-70E20BBD8D36}" type="slidenum">
              <a:rPr lang="en-US" altLang="en-US" sz="1300"/>
              <a:pPr eaLnBrk="1" hangingPunct="1">
                <a:spcBef>
                  <a:spcPct val="0"/>
                </a:spcBef>
              </a:pPr>
              <a:t>22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7BD0DEA-EA9E-46FF-BCCF-104338C3B339}" type="slidenum">
              <a:rPr lang="en-US" altLang="en-US" sz="1300"/>
              <a:pPr eaLnBrk="1" hangingPunct="1">
                <a:spcBef>
                  <a:spcPct val="0"/>
                </a:spcBef>
              </a:pPr>
              <a:t>23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altLang="en-US" dirty="0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C2022F3-9AD6-4A22-967E-0E2130E991DF}" type="slidenum">
              <a:rPr lang="en-US" altLang="en-US" sz="1300"/>
              <a:pPr eaLnBrk="1" hangingPunct="1">
                <a:spcBef>
                  <a:spcPct val="0"/>
                </a:spcBef>
              </a:pPr>
              <a:t>24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04A8C35-9A37-4C2F-A5FD-43A21552E748}" type="slidenum">
              <a:rPr lang="en-US" altLang="en-US" sz="1300"/>
              <a:pPr eaLnBrk="1" hangingPunct="1">
                <a:spcBef>
                  <a:spcPct val="0"/>
                </a:spcBef>
              </a:pPr>
              <a:t>25</a:t>
            </a:fld>
            <a:endParaRPr lang="en-US" altLang="en-US" sz="130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912813"/>
            <a:endParaRPr lang="en-US" altLang="en-US" dirty="0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63BE7B1-C323-4C83-A3A6-F664EA1160A6}" type="slidenum">
              <a:rPr lang="en-US" altLang="en-US" sz="1300"/>
              <a:pPr eaLnBrk="1" hangingPunct="1">
                <a:spcBef>
                  <a:spcPct val="0"/>
                </a:spcBef>
              </a:pPr>
              <a:t>26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z="1100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206330D-EC5B-4514-8165-D602B6EF2168}" type="slidenum">
              <a:rPr lang="en-US" altLang="en-US" sz="1300"/>
              <a:pPr eaLnBrk="1" hangingPunct="1">
                <a:spcBef>
                  <a:spcPct val="0"/>
                </a:spcBef>
              </a:pPr>
              <a:t>27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881063"/>
            <a:endParaRPr lang="en-US" altLang="en-US" dirty="0" smtClean="0"/>
          </a:p>
          <a:p>
            <a:pPr defTabSz="881063"/>
            <a:endParaRPr lang="en-US" altLang="en-US" sz="1100" dirty="0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09C64EC-C819-4076-89A8-F93AB32682C4}" type="slidenum">
              <a:rPr lang="en-US" altLang="en-US" sz="1300"/>
              <a:pPr eaLnBrk="1" hangingPunct="1">
                <a:spcBef>
                  <a:spcPct val="0"/>
                </a:spcBef>
              </a:pPr>
              <a:t>3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z="1100" dirty="0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0501AD5-278C-4074-952D-2286527DCF46}" type="slidenum">
              <a:rPr lang="en-US" altLang="en-US" sz="1300"/>
              <a:pPr eaLnBrk="1" hangingPunct="1">
                <a:spcBef>
                  <a:spcPct val="0"/>
                </a:spcBef>
              </a:pPr>
              <a:t>4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z="500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C7CBA82-E92D-4285-9B0C-9B80126CD3EC}" type="slidenum">
              <a:rPr lang="en-US" altLang="en-US" sz="1300"/>
              <a:pPr eaLnBrk="1" hangingPunct="1">
                <a:spcBef>
                  <a:spcPct val="0"/>
                </a:spcBef>
              </a:pPr>
              <a:t>7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z="1100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z="1100" dirty="0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507CD33-C33E-4883-B4E5-0172C08278B1}" type="slidenum">
              <a:rPr lang="en-US" altLang="en-US" sz="1300"/>
              <a:pPr eaLnBrk="1" hangingPunct="1">
                <a:spcBef>
                  <a:spcPct val="0"/>
                </a:spcBef>
              </a:pPr>
              <a:t>9</a:t>
            </a:fld>
            <a:endParaRPr lang="en-US" altLang="en-US" sz="13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>
            <a:spLocks noChangeArrowheads="1"/>
          </p:cNvSpPr>
          <p:nvPr userDrawn="1"/>
        </p:nvSpPr>
        <p:spPr bwMode="auto">
          <a:xfrm>
            <a:off x="11113" y="3124200"/>
            <a:ext cx="91440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4808" tIns="12404" rIns="24808" bIns="12404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CA" alt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1295400"/>
            <a:ext cx="6781616" cy="1143000"/>
          </a:xfrm>
        </p:spPr>
        <p:txBody>
          <a:bodyPr/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Main Title Goes Here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AC1897-57F9-4378-94D2-39324FDF5851}" type="datetime1">
              <a:rPr lang="en-US" altLang="en-US"/>
              <a:pPr/>
              <a:t>5/11/2015</a:t>
            </a:fld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algn="r" defTabSz="912813">
              <a:defRPr sz="1400"/>
            </a:lvl1pPr>
          </a:lstStyle>
          <a:p>
            <a:fld id="{8CB3BDAD-45AD-4E4A-87F8-B2E60C7DF3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2880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5F1F5B-F71E-4BCF-8136-15A2684E9622}" type="datetime1">
              <a:rPr lang="en-US" altLang="en-US"/>
              <a:pPr/>
              <a:t>5/11/2015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7026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308" y="1295400"/>
            <a:ext cx="2057308" cy="4830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384" y="1295400"/>
            <a:ext cx="6127750" cy="4830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E8221C-2F3B-48C3-AECF-7B8B3EA64AFB}" type="datetime1">
              <a:rPr lang="en-US" altLang="en-US"/>
              <a:pPr/>
              <a:t>5/11/2015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2920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84" y="1295400"/>
            <a:ext cx="8229232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384" y="2286000"/>
            <a:ext cx="8229232" cy="3840163"/>
          </a:xfrm>
        </p:spPr>
        <p:txBody>
          <a:bodyPr/>
          <a:lstStyle/>
          <a:p>
            <a:pPr lvl="0"/>
            <a:endParaRPr lang="en-CA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2F9C06-C65E-4D8C-A192-665DDB9BC9CC}" type="datetime1">
              <a:rPr lang="en-US" altLang="en-US"/>
              <a:pPr/>
              <a:t>5/11/2015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0257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616" y="2130425"/>
            <a:ext cx="7772768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92" y="3886200"/>
            <a:ext cx="6400616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124038" indent="0" algn="ctr">
              <a:buNone/>
              <a:defRPr/>
            </a:lvl2pPr>
            <a:lvl3pPr marL="248077" indent="0" algn="ctr">
              <a:buNone/>
              <a:defRPr/>
            </a:lvl3pPr>
            <a:lvl4pPr marL="372115" indent="0" algn="ctr">
              <a:buNone/>
              <a:defRPr/>
            </a:lvl4pPr>
            <a:lvl5pPr marL="496153" indent="0" algn="ctr">
              <a:buNone/>
              <a:defRPr/>
            </a:lvl5pPr>
            <a:lvl6pPr marL="620192" indent="0" algn="ctr">
              <a:buNone/>
              <a:defRPr/>
            </a:lvl6pPr>
            <a:lvl7pPr marL="744230" indent="0" algn="ctr">
              <a:buNone/>
              <a:defRPr/>
            </a:lvl7pPr>
            <a:lvl8pPr marL="868269" indent="0" algn="ctr">
              <a:buNone/>
              <a:defRPr/>
            </a:lvl8pPr>
            <a:lvl9pPr marL="99230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361EF3-80B5-46BD-8039-38CB7612F5D7}" type="datetime1">
              <a:rPr lang="en-US" altLang="en-US"/>
              <a:pPr/>
              <a:t>5/11/2015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814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60BF34-0B95-466A-B435-4AC9FA5FAA00}" type="datetime1">
              <a:rPr lang="en-US" altLang="en-US"/>
              <a:pPr/>
              <a:t>5/11/2015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7534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28" y="4406900"/>
            <a:ext cx="7772308" cy="1362075"/>
          </a:xfrm>
        </p:spPr>
        <p:txBody>
          <a:bodyPr anchor="t"/>
          <a:lstStyle>
            <a:lvl1pPr algn="l">
              <a:defRPr sz="11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28" y="2906712"/>
            <a:ext cx="7772308" cy="1500188"/>
          </a:xfrm>
        </p:spPr>
        <p:txBody>
          <a:bodyPr anchor="b"/>
          <a:lstStyle>
            <a:lvl1pPr marL="0" indent="0">
              <a:buNone/>
              <a:defRPr sz="500"/>
            </a:lvl1pPr>
            <a:lvl2pPr marL="124038" indent="0">
              <a:buNone/>
              <a:defRPr sz="500"/>
            </a:lvl2pPr>
            <a:lvl3pPr marL="248077" indent="0">
              <a:buNone/>
              <a:defRPr sz="400"/>
            </a:lvl3pPr>
            <a:lvl4pPr marL="372115" indent="0">
              <a:buNone/>
              <a:defRPr sz="400"/>
            </a:lvl4pPr>
            <a:lvl5pPr marL="496153" indent="0">
              <a:buNone/>
              <a:defRPr sz="400"/>
            </a:lvl5pPr>
            <a:lvl6pPr marL="620192" indent="0">
              <a:buNone/>
              <a:defRPr sz="400"/>
            </a:lvl6pPr>
            <a:lvl7pPr marL="744230" indent="0">
              <a:buNone/>
              <a:defRPr sz="400"/>
            </a:lvl7pPr>
            <a:lvl8pPr marL="868269" indent="0">
              <a:buNone/>
              <a:defRPr sz="400"/>
            </a:lvl8pPr>
            <a:lvl9pPr marL="992307" indent="0">
              <a:buNone/>
              <a:defRPr sz="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63CD89-D5F0-4D24-968A-062808FA90A9}" type="datetime1">
              <a:rPr lang="en-US" altLang="en-US"/>
              <a:pPr/>
              <a:t>5/11/2015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903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84" y="2286000"/>
            <a:ext cx="4092529" cy="3840163"/>
          </a:xfrm>
        </p:spPr>
        <p:txBody>
          <a:bodyPr/>
          <a:lstStyle>
            <a:lvl1pPr>
              <a:defRPr sz="800"/>
            </a:lvl1pPr>
            <a:lvl2pPr>
              <a:defRPr sz="700"/>
            </a:lvl2pPr>
            <a:lvl3pPr>
              <a:defRPr sz="500"/>
            </a:lvl3pPr>
            <a:lvl4pPr>
              <a:defRPr sz="500"/>
            </a:lvl4pPr>
            <a:lvl5pPr>
              <a:defRPr sz="500"/>
            </a:lvl5pPr>
            <a:lvl6pPr>
              <a:defRPr sz="500"/>
            </a:lvl6pPr>
            <a:lvl7pPr>
              <a:defRPr sz="500"/>
            </a:lvl7pPr>
            <a:lvl8pPr>
              <a:defRPr sz="500"/>
            </a:lvl8pPr>
            <a:lvl9pPr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4087" y="2286000"/>
            <a:ext cx="4092529" cy="3840163"/>
          </a:xfrm>
        </p:spPr>
        <p:txBody>
          <a:bodyPr/>
          <a:lstStyle>
            <a:lvl1pPr>
              <a:defRPr sz="800"/>
            </a:lvl1pPr>
            <a:lvl2pPr>
              <a:defRPr sz="700"/>
            </a:lvl2pPr>
            <a:lvl3pPr>
              <a:defRPr sz="500"/>
            </a:lvl3pPr>
            <a:lvl4pPr>
              <a:defRPr sz="500"/>
            </a:lvl4pPr>
            <a:lvl5pPr>
              <a:defRPr sz="500"/>
            </a:lvl5pPr>
            <a:lvl6pPr>
              <a:defRPr sz="500"/>
            </a:lvl6pPr>
            <a:lvl7pPr>
              <a:defRPr sz="500"/>
            </a:lvl7pPr>
            <a:lvl8pPr>
              <a:defRPr sz="500"/>
            </a:lvl8pPr>
            <a:lvl9pPr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8B136D-7F1F-4645-842B-D7AE7AF3B485}" type="datetime1">
              <a:rPr lang="en-US" altLang="en-US"/>
              <a:pPr/>
              <a:t>5/11/2015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9832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84" y="274638"/>
            <a:ext cx="822923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384" y="1535112"/>
            <a:ext cx="4040072" cy="639763"/>
          </a:xfrm>
        </p:spPr>
        <p:txBody>
          <a:bodyPr anchor="b"/>
          <a:lstStyle>
            <a:lvl1pPr marL="0" indent="0">
              <a:buNone/>
              <a:defRPr sz="700" b="1"/>
            </a:lvl1pPr>
            <a:lvl2pPr marL="124038" indent="0">
              <a:buNone/>
              <a:defRPr sz="500" b="1"/>
            </a:lvl2pPr>
            <a:lvl3pPr marL="248077" indent="0">
              <a:buNone/>
              <a:defRPr sz="500" b="1"/>
            </a:lvl3pPr>
            <a:lvl4pPr marL="372115" indent="0">
              <a:buNone/>
              <a:defRPr sz="400" b="1"/>
            </a:lvl4pPr>
            <a:lvl5pPr marL="496153" indent="0">
              <a:buNone/>
              <a:defRPr sz="400" b="1"/>
            </a:lvl5pPr>
            <a:lvl6pPr marL="620192" indent="0">
              <a:buNone/>
              <a:defRPr sz="400" b="1"/>
            </a:lvl6pPr>
            <a:lvl7pPr marL="744230" indent="0">
              <a:buNone/>
              <a:defRPr sz="400" b="1"/>
            </a:lvl7pPr>
            <a:lvl8pPr marL="868269" indent="0">
              <a:buNone/>
              <a:defRPr sz="400" b="1"/>
            </a:lvl8pPr>
            <a:lvl9pPr marL="992307" indent="0">
              <a:buNone/>
              <a:defRPr sz="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384" y="2174875"/>
            <a:ext cx="4040072" cy="3951288"/>
          </a:xfrm>
        </p:spPr>
        <p:txBody>
          <a:bodyPr/>
          <a:lstStyle>
            <a:lvl1pPr>
              <a:defRPr sz="700"/>
            </a:lvl1pPr>
            <a:lvl2pPr>
              <a:defRPr sz="500"/>
            </a:lvl2pPr>
            <a:lvl3pPr>
              <a:defRPr sz="500"/>
            </a:lvl3pPr>
            <a:lvl4pPr>
              <a:defRPr sz="400"/>
            </a:lvl4pPr>
            <a:lvl5pPr>
              <a:defRPr sz="400"/>
            </a:lvl5pPr>
            <a:lvl6pPr>
              <a:defRPr sz="400"/>
            </a:lvl6pPr>
            <a:lvl7pPr>
              <a:defRPr sz="400"/>
            </a:lvl7pPr>
            <a:lvl8pPr>
              <a:defRPr sz="400"/>
            </a:lvl8pPr>
            <a:lvl9pPr>
              <a:defRPr sz="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63" y="1535112"/>
            <a:ext cx="4041453" cy="639763"/>
          </a:xfrm>
        </p:spPr>
        <p:txBody>
          <a:bodyPr anchor="b"/>
          <a:lstStyle>
            <a:lvl1pPr marL="0" indent="0">
              <a:buNone/>
              <a:defRPr sz="700" b="1"/>
            </a:lvl1pPr>
            <a:lvl2pPr marL="124038" indent="0">
              <a:buNone/>
              <a:defRPr sz="500" b="1"/>
            </a:lvl2pPr>
            <a:lvl3pPr marL="248077" indent="0">
              <a:buNone/>
              <a:defRPr sz="500" b="1"/>
            </a:lvl3pPr>
            <a:lvl4pPr marL="372115" indent="0">
              <a:buNone/>
              <a:defRPr sz="400" b="1"/>
            </a:lvl4pPr>
            <a:lvl5pPr marL="496153" indent="0">
              <a:buNone/>
              <a:defRPr sz="400" b="1"/>
            </a:lvl5pPr>
            <a:lvl6pPr marL="620192" indent="0">
              <a:buNone/>
              <a:defRPr sz="400" b="1"/>
            </a:lvl6pPr>
            <a:lvl7pPr marL="744230" indent="0">
              <a:buNone/>
              <a:defRPr sz="400" b="1"/>
            </a:lvl7pPr>
            <a:lvl8pPr marL="868269" indent="0">
              <a:buNone/>
              <a:defRPr sz="400" b="1"/>
            </a:lvl8pPr>
            <a:lvl9pPr marL="992307" indent="0">
              <a:buNone/>
              <a:defRPr sz="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63" y="2174875"/>
            <a:ext cx="4041453" cy="3951288"/>
          </a:xfrm>
        </p:spPr>
        <p:txBody>
          <a:bodyPr/>
          <a:lstStyle>
            <a:lvl1pPr>
              <a:defRPr sz="700"/>
            </a:lvl1pPr>
            <a:lvl2pPr>
              <a:defRPr sz="500"/>
            </a:lvl2pPr>
            <a:lvl3pPr>
              <a:defRPr sz="500"/>
            </a:lvl3pPr>
            <a:lvl4pPr>
              <a:defRPr sz="400"/>
            </a:lvl4pPr>
            <a:lvl5pPr>
              <a:defRPr sz="400"/>
            </a:lvl5pPr>
            <a:lvl6pPr>
              <a:defRPr sz="400"/>
            </a:lvl6pPr>
            <a:lvl7pPr>
              <a:defRPr sz="400"/>
            </a:lvl7pPr>
            <a:lvl8pPr>
              <a:defRPr sz="400"/>
            </a:lvl8pPr>
            <a:lvl9pPr>
              <a:defRPr sz="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439959-235A-4A8F-8D0D-BE4A1F4C7A6E}" type="datetime1">
              <a:rPr lang="en-US" altLang="en-US"/>
              <a:pPr/>
              <a:t>5/11/2015</a:t>
            </a:fld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9986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C8951D-220B-4B7F-96BF-CB77BF11D728}" type="datetime1">
              <a:rPr lang="en-US" altLang="en-US"/>
              <a:pPr/>
              <a:t>5/11/2015</a:t>
            </a:fld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0938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9B4C8B-7EA4-4422-83D6-4AE1172614F2}" type="datetime1">
              <a:rPr lang="en-US" altLang="en-US"/>
              <a:pPr/>
              <a:t>5/11/2015</a:t>
            </a:fld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5066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84" y="273050"/>
            <a:ext cx="3007968" cy="1162050"/>
          </a:xfrm>
        </p:spPr>
        <p:txBody>
          <a:bodyPr anchor="b"/>
          <a:lstStyle>
            <a:lvl1pPr algn="l">
              <a:defRPr sz="5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66" y="273050"/>
            <a:ext cx="5111750" cy="5853113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500"/>
            </a:lvl4pPr>
            <a:lvl5pPr>
              <a:defRPr sz="500"/>
            </a:lvl5pPr>
            <a:lvl6pPr>
              <a:defRPr sz="500"/>
            </a:lvl6pPr>
            <a:lvl7pPr>
              <a:defRPr sz="500"/>
            </a:lvl7pPr>
            <a:lvl8pPr>
              <a:defRPr sz="500"/>
            </a:lvl8pPr>
            <a:lvl9pPr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384" y="1435100"/>
            <a:ext cx="3007968" cy="4691063"/>
          </a:xfrm>
        </p:spPr>
        <p:txBody>
          <a:bodyPr/>
          <a:lstStyle>
            <a:lvl1pPr marL="0" indent="0">
              <a:buNone/>
              <a:defRPr sz="400"/>
            </a:lvl1pPr>
            <a:lvl2pPr marL="124038" indent="0">
              <a:buNone/>
              <a:defRPr sz="300"/>
            </a:lvl2pPr>
            <a:lvl3pPr marL="248077" indent="0">
              <a:buNone/>
              <a:defRPr sz="300"/>
            </a:lvl3pPr>
            <a:lvl4pPr marL="372115" indent="0">
              <a:buNone/>
              <a:defRPr sz="200"/>
            </a:lvl4pPr>
            <a:lvl5pPr marL="496153" indent="0">
              <a:buNone/>
              <a:defRPr sz="200"/>
            </a:lvl5pPr>
            <a:lvl6pPr marL="620192" indent="0">
              <a:buNone/>
              <a:defRPr sz="200"/>
            </a:lvl6pPr>
            <a:lvl7pPr marL="744230" indent="0">
              <a:buNone/>
              <a:defRPr sz="200"/>
            </a:lvl7pPr>
            <a:lvl8pPr marL="868269" indent="0">
              <a:buNone/>
              <a:defRPr sz="200"/>
            </a:lvl8pPr>
            <a:lvl9pPr marL="992307" indent="0">
              <a:buNone/>
              <a:defRPr sz="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E2C130-522E-4FC8-91F2-F71540A1B02C}" type="datetime1">
              <a:rPr lang="en-US" altLang="en-US"/>
              <a:pPr/>
              <a:t>5/11/2015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5717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65" y="4800600"/>
            <a:ext cx="5486308" cy="566738"/>
          </a:xfrm>
        </p:spPr>
        <p:txBody>
          <a:bodyPr anchor="b"/>
          <a:lstStyle>
            <a:lvl1pPr algn="l">
              <a:defRPr sz="5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65" y="612775"/>
            <a:ext cx="5486308" cy="4114800"/>
          </a:xfrm>
        </p:spPr>
        <p:txBody>
          <a:bodyPr/>
          <a:lstStyle>
            <a:lvl1pPr marL="0" indent="0">
              <a:buNone/>
              <a:defRPr sz="900"/>
            </a:lvl1pPr>
            <a:lvl2pPr marL="124038" indent="0">
              <a:buNone/>
              <a:defRPr sz="800"/>
            </a:lvl2pPr>
            <a:lvl3pPr marL="248077" indent="0">
              <a:buNone/>
              <a:defRPr sz="700"/>
            </a:lvl3pPr>
            <a:lvl4pPr marL="372115" indent="0">
              <a:buNone/>
              <a:defRPr sz="500"/>
            </a:lvl4pPr>
            <a:lvl5pPr marL="496153" indent="0">
              <a:buNone/>
              <a:defRPr sz="500"/>
            </a:lvl5pPr>
            <a:lvl6pPr marL="620192" indent="0">
              <a:buNone/>
              <a:defRPr sz="500"/>
            </a:lvl6pPr>
            <a:lvl7pPr marL="744230" indent="0">
              <a:buNone/>
              <a:defRPr sz="500"/>
            </a:lvl7pPr>
            <a:lvl8pPr marL="868269" indent="0">
              <a:buNone/>
              <a:defRPr sz="500"/>
            </a:lvl8pPr>
            <a:lvl9pPr marL="992307" indent="0">
              <a:buNone/>
              <a:defRPr sz="5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65" y="5367337"/>
            <a:ext cx="5486308" cy="804863"/>
          </a:xfrm>
        </p:spPr>
        <p:txBody>
          <a:bodyPr/>
          <a:lstStyle>
            <a:lvl1pPr marL="0" indent="0">
              <a:buNone/>
              <a:defRPr sz="400"/>
            </a:lvl1pPr>
            <a:lvl2pPr marL="124038" indent="0">
              <a:buNone/>
              <a:defRPr sz="300"/>
            </a:lvl2pPr>
            <a:lvl3pPr marL="248077" indent="0">
              <a:buNone/>
              <a:defRPr sz="300"/>
            </a:lvl3pPr>
            <a:lvl4pPr marL="372115" indent="0">
              <a:buNone/>
              <a:defRPr sz="200"/>
            </a:lvl4pPr>
            <a:lvl5pPr marL="496153" indent="0">
              <a:buNone/>
              <a:defRPr sz="200"/>
            </a:lvl5pPr>
            <a:lvl6pPr marL="620192" indent="0">
              <a:buNone/>
              <a:defRPr sz="200"/>
            </a:lvl6pPr>
            <a:lvl7pPr marL="744230" indent="0">
              <a:buNone/>
              <a:defRPr sz="200"/>
            </a:lvl7pPr>
            <a:lvl8pPr marL="868269" indent="0">
              <a:buNone/>
              <a:defRPr sz="200"/>
            </a:lvl8pPr>
            <a:lvl9pPr marL="992307" indent="0">
              <a:buNone/>
              <a:defRPr sz="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5A460E-1D6C-44C1-B4D4-AEDD3C374E0F}" type="datetime1">
              <a:rPr lang="en-US" altLang="en-US"/>
              <a:pPr/>
              <a:t>5/11/2015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3925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3550" y="1295400"/>
            <a:ext cx="822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MAIN HEADING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8229600" cy="429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defTabSz="912813">
              <a:defRPr sz="1400"/>
            </a:lvl1pPr>
          </a:lstStyle>
          <a:p>
            <a:fld id="{EC4AC9E8-A90B-4BCB-8793-8EAF5647E8EE}" type="datetime1">
              <a:rPr lang="en-US" altLang="en-US"/>
              <a:pPr/>
              <a:t>5/11/2015</a:t>
            </a:fld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algn="ctr" defTabSz="912813">
              <a:defRPr sz="1400"/>
            </a:lvl1pPr>
          </a:lstStyle>
          <a:p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  <p:sldLayoutId id="2147484091" r:id="rId12"/>
    <p:sldLayoutId id="2147484092" r:id="rId13"/>
  </p:sldLayoutIdLst>
  <p:timing>
    <p:tnLst>
      <p:par>
        <p:cTn id="1" dur="indefinite" restart="never" nodeType="tmRoot"/>
      </p:par>
    </p:tnLst>
  </p:timing>
  <p:txStyles>
    <p:titleStyle>
      <a:lvl1pPr algn="l" defTabSz="912813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660033"/>
          </a:solidFill>
          <a:latin typeface="Verdana" pitchFamily="34" charset="0"/>
          <a:ea typeface="+mj-ea"/>
          <a:cs typeface="+mj-cs"/>
        </a:defRPr>
      </a:lvl1pPr>
      <a:lvl2pPr algn="l" defTabSz="912813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660033"/>
          </a:solidFill>
          <a:latin typeface="Verdana" pitchFamily="34" charset="0"/>
        </a:defRPr>
      </a:lvl2pPr>
      <a:lvl3pPr algn="l" defTabSz="912813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660033"/>
          </a:solidFill>
          <a:latin typeface="Verdana" pitchFamily="34" charset="0"/>
        </a:defRPr>
      </a:lvl3pPr>
      <a:lvl4pPr algn="l" defTabSz="912813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660033"/>
          </a:solidFill>
          <a:latin typeface="Verdana" pitchFamily="34" charset="0"/>
        </a:defRPr>
      </a:lvl4pPr>
      <a:lvl5pPr algn="l" defTabSz="912813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660033"/>
          </a:solidFill>
          <a:latin typeface="Verdana" pitchFamily="34" charset="0"/>
        </a:defRPr>
      </a:lvl5pPr>
      <a:lvl6pPr marL="124038" algn="l" defTabSz="914352" rtl="0" fontAlgn="base">
        <a:spcBef>
          <a:spcPct val="0"/>
        </a:spcBef>
        <a:spcAft>
          <a:spcPct val="0"/>
        </a:spcAft>
        <a:defRPr sz="4000">
          <a:solidFill>
            <a:srgbClr val="00A7C5"/>
          </a:solidFill>
          <a:latin typeface="Trebuchet MS" pitchFamily="34" charset="0"/>
        </a:defRPr>
      </a:lvl6pPr>
      <a:lvl7pPr marL="248077" algn="l" defTabSz="914352" rtl="0" fontAlgn="base">
        <a:spcBef>
          <a:spcPct val="0"/>
        </a:spcBef>
        <a:spcAft>
          <a:spcPct val="0"/>
        </a:spcAft>
        <a:defRPr sz="4000">
          <a:solidFill>
            <a:srgbClr val="00A7C5"/>
          </a:solidFill>
          <a:latin typeface="Trebuchet MS" pitchFamily="34" charset="0"/>
        </a:defRPr>
      </a:lvl7pPr>
      <a:lvl8pPr marL="372115" algn="l" defTabSz="914352" rtl="0" fontAlgn="base">
        <a:spcBef>
          <a:spcPct val="0"/>
        </a:spcBef>
        <a:spcAft>
          <a:spcPct val="0"/>
        </a:spcAft>
        <a:defRPr sz="4000">
          <a:solidFill>
            <a:srgbClr val="00A7C5"/>
          </a:solidFill>
          <a:latin typeface="Trebuchet MS" pitchFamily="34" charset="0"/>
        </a:defRPr>
      </a:lvl8pPr>
      <a:lvl9pPr marL="496153" algn="l" defTabSz="914352" rtl="0" fontAlgn="base">
        <a:spcBef>
          <a:spcPct val="0"/>
        </a:spcBef>
        <a:spcAft>
          <a:spcPct val="0"/>
        </a:spcAft>
        <a:defRPr sz="4000">
          <a:solidFill>
            <a:srgbClr val="00A7C5"/>
          </a:solidFill>
          <a:latin typeface="Trebuchet MS" pitchFamily="34" charset="0"/>
        </a:defRPr>
      </a:lvl9pPr>
    </p:titleStyle>
    <p:bodyStyle>
      <a:lvl1pPr marL="341313" indent="-341313" algn="l" defTabSz="912813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5750" algn="l" defTabSz="912813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defTabSz="912813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8600" algn="l" defTabSz="912813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defTabSz="912813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181439" indent="-228696" algn="l" defTabSz="914352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305477" indent="-228696" algn="l" defTabSz="914352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2429515" indent="-228696" algn="l" defTabSz="914352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2553554" indent="-228696" algn="l" defTabSz="914352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248077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1pPr>
      <a:lvl2pPr marL="124038" algn="l" defTabSz="248077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2pPr>
      <a:lvl3pPr marL="248077" algn="l" defTabSz="248077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3pPr>
      <a:lvl4pPr marL="372115" algn="l" defTabSz="248077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4pPr>
      <a:lvl5pPr marL="496153" algn="l" defTabSz="248077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5pPr>
      <a:lvl6pPr marL="620192" algn="l" defTabSz="248077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6pPr>
      <a:lvl7pPr marL="744230" algn="l" defTabSz="248077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7pPr>
      <a:lvl8pPr marL="868269" algn="l" defTabSz="248077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8pPr>
      <a:lvl9pPr marL="992307" algn="l" defTabSz="248077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19400" y="1143000"/>
            <a:ext cx="6248400" cy="1676400"/>
          </a:xfrm>
        </p:spPr>
        <p:txBody>
          <a:bodyPr/>
          <a:lstStyle/>
          <a:p>
            <a:pPr algn="l" eaLnBrk="1" hangingPunct="1"/>
            <a:r>
              <a:rPr lang="en-US" altLang="en-US" sz="2800" b="0" smtClean="0">
                <a:latin typeface="Trebuchet MS" pitchFamily="34" charset="0"/>
              </a:rPr>
              <a:t>Tailor your DTA Model to Increase Forecasting Credibility, A Successful Story from Edmonton, Alberta, Canada</a:t>
            </a:r>
            <a:endParaRPr lang="en-US" altLang="en-US" sz="3000" b="0" smtClean="0">
              <a:latin typeface="Trebuchet MS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1905000" y="4038600"/>
            <a:ext cx="5486400" cy="232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33702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33702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33702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33702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33702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Arial" pitchFamily="34" charset="0"/>
              </a:rPr>
              <a:t>Peter Xin, </a:t>
            </a:r>
            <a:r>
              <a:rPr lang="en-US" altLang="en-US" sz="2000"/>
              <a:t> City of Edmonton</a:t>
            </a:r>
            <a:endParaRPr lang="en-US" altLang="en-US" sz="2000">
              <a:latin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000">
                <a:latin typeface="Arial" pitchFamily="34" charset="0"/>
              </a:rPr>
              <a:t>Arun Bhowmick, </a:t>
            </a:r>
            <a:r>
              <a:rPr lang="en-US" altLang="en-US" sz="2000"/>
              <a:t> City of Edmonton</a:t>
            </a:r>
            <a:endParaRPr lang="en-US" altLang="en-US" sz="2000">
              <a:latin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000"/>
              <a:t>Ido Juran, INRO</a:t>
            </a:r>
          </a:p>
          <a:p>
            <a:pPr algn="ctr" eaLnBrk="1" hangingPunct="1">
              <a:buFontTx/>
              <a:buNone/>
            </a:pPr>
            <a:endParaRPr lang="en-US" altLang="en-US" sz="2400">
              <a:latin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000">
                <a:latin typeface="Arial" pitchFamily="34" charset="0"/>
              </a:rPr>
              <a:t>Presented by Cherry Liu, </a:t>
            </a:r>
            <a:r>
              <a:rPr lang="en-US" altLang="en-US" sz="2000"/>
              <a:t> City of Edmonton</a:t>
            </a:r>
            <a:endParaRPr lang="en-US" altLang="en-US" sz="2000">
              <a:latin typeface="Arial" pitchFamily="34" charset="0"/>
            </a:endParaRPr>
          </a:p>
          <a:p>
            <a:pPr algn="ctr" eaLnBrk="1" hangingPunct="1">
              <a:buFontTx/>
              <a:buNone/>
            </a:pPr>
            <a:endParaRPr lang="en-US" altLang="en-US" sz="2000">
              <a:latin typeface="Arial" pitchFamily="34" charset="0"/>
            </a:endParaRPr>
          </a:p>
        </p:txBody>
      </p:sp>
      <p:pic>
        <p:nvPicPr>
          <p:cNvPr id="3076" name="Picture 8" descr="downlo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37263"/>
            <a:ext cx="2514600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13"/>
          <p:cNvSpPr txBox="1">
            <a:spLocks noChangeArrowheads="1"/>
          </p:cNvSpPr>
          <p:nvPr/>
        </p:nvSpPr>
        <p:spPr bwMode="auto">
          <a:xfrm>
            <a:off x="8153400" y="6172200"/>
            <a:ext cx="685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33702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33702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33702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33702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33702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pitchFamily="34" charset="0"/>
            </a:endParaRPr>
          </a:p>
        </p:txBody>
      </p:sp>
      <p:sp>
        <p:nvSpPr>
          <p:cNvPr id="3078" name="TextBox 1"/>
          <p:cNvSpPr txBox="1">
            <a:spLocks noChangeArrowheads="1"/>
          </p:cNvSpPr>
          <p:nvPr/>
        </p:nvSpPr>
        <p:spPr bwMode="auto">
          <a:xfrm>
            <a:off x="-76200" y="3038475"/>
            <a:ext cx="91440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1800" baseline="30000">
                <a:latin typeface="Arial" pitchFamily="34" charset="0"/>
              </a:rPr>
              <a:t>15th</a:t>
            </a:r>
            <a:r>
              <a:rPr lang="en-US" altLang="en-US" sz="1800">
                <a:latin typeface="Arial" pitchFamily="34" charset="0"/>
              </a:rPr>
              <a:t> TRB National Transportation Planning Application Conference </a:t>
            </a: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1800">
                <a:latin typeface="Arial" pitchFamily="34" charset="0"/>
              </a:rPr>
              <a:t>17 – 20 May 2015  Atlantic City, New Jersey, </a:t>
            </a:r>
            <a:endParaRPr lang="en-US" altLang="en-US" sz="16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 txBox="1">
            <a:spLocks noChangeArrowheads="1"/>
          </p:cNvSpPr>
          <p:nvPr/>
        </p:nvSpPr>
        <p:spPr bwMode="auto">
          <a:xfrm>
            <a:off x="396875" y="1219200"/>
            <a:ext cx="8415338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 anchor="b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300" b="1">
                <a:solidFill>
                  <a:srgbClr val="4597A0"/>
                </a:solidFill>
                <a:latin typeface="Verdana" pitchFamily="34" charset="0"/>
              </a:rPr>
              <a:t>Validation - Bridge Closure</a:t>
            </a:r>
            <a:endParaRPr lang="en-US" altLang="en-US" sz="3300" b="1">
              <a:solidFill>
                <a:srgbClr val="4597A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29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5" t="20000" r="6667" b="20000"/>
          <a:stretch>
            <a:fillRect/>
          </a:stretch>
        </p:blipFill>
        <p:spPr bwMode="auto">
          <a:xfrm>
            <a:off x="609600" y="1905000"/>
            <a:ext cx="8001000" cy="426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58" name="Oval 14"/>
          <p:cNvSpPr>
            <a:spLocks noChangeArrowheads="1"/>
          </p:cNvSpPr>
          <p:nvPr/>
        </p:nvSpPr>
        <p:spPr bwMode="auto">
          <a:xfrm>
            <a:off x="4191000" y="4038600"/>
            <a:ext cx="6858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CA" altLang="en-US" sz="18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51" t="39600" r="13625" b="8800"/>
          <a:stretch>
            <a:fillRect/>
          </a:stretch>
        </p:blipFill>
        <p:spPr bwMode="auto">
          <a:xfrm>
            <a:off x="0" y="2041525"/>
            <a:ext cx="4495800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51" t="39600" r="13625" b="8800"/>
          <a:stretch>
            <a:fillRect/>
          </a:stretch>
        </p:blipFill>
        <p:spPr bwMode="auto">
          <a:xfrm>
            <a:off x="4648200" y="2057400"/>
            <a:ext cx="4495800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6"/>
          <p:cNvSpPr>
            <a:spLocks noChangeArrowheads="1"/>
          </p:cNvSpPr>
          <p:nvPr/>
        </p:nvSpPr>
        <p:spPr bwMode="auto">
          <a:xfrm>
            <a:off x="1066800" y="5500688"/>
            <a:ext cx="2438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itchFamily="34" charset="0"/>
              </a:rPr>
              <a:t>4:00 – 5:00 PM</a:t>
            </a:r>
          </a:p>
        </p:txBody>
      </p:sp>
      <p:sp>
        <p:nvSpPr>
          <p:cNvPr id="13317" name="Rectangle 7"/>
          <p:cNvSpPr>
            <a:spLocks noChangeArrowheads="1"/>
          </p:cNvSpPr>
          <p:nvPr/>
        </p:nvSpPr>
        <p:spPr bwMode="auto">
          <a:xfrm>
            <a:off x="5867400" y="5500688"/>
            <a:ext cx="2438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itchFamily="34" charset="0"/>
              </a:rPr>
              <a:t>5:00 – 6:00 PM</a:t>
            </a:r>
          </a:p>
        </p:txBody>
      </p:sp>
      <p:sp>
        <p:nvSpPr>
          <p:cNvPr id="15366" name="Rectangle 8"/>
          <p:cNvSpPr>
            <a:spLocks noChangeArrowheads="1"/>
          </p:cNvSpPr>
          <p:nvPr/>
        </p:nvSpPr>
        <p:spPr bwMode="auto">
          <a:xfrm>
            <a:off x="1371600" y="6199188"/>
            <a:ext cx="58674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200" dirty="0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Intersection Volume Scatter Plot (Auto)</a:t>
            </a:r>
          </a:p>
        </p:txBody>
      </p:sp>
      <p:sp>
        <p:nvSpPr>
          <p:cNvPr id="15367" name="Rectangle 2"/>
          <p:cNvSpPr txBox="1">
            <a:spLocks noChangeArrowheads="1"/>
          </p:cNvSpPr>
          <p:nvPr/>
        </p:nvSpPr>
        <p:spPr bwMode="auto">
          <a:xfrm>
            <a:off x="396875" y="1216025"/>
            <a:ext cx="8415338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 anchor="b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3300" b="1" dirty="0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Validation Results</a:t>
            </a:r>
          </a:p>
        </p:txBody>
      </p:sp>
      <p:sp>
        <p:nvSpPr>
          <p:cNvPr id="13320" name="Text Box 9"/>
          <p:cNvSpPr txBox="1">
            <a:spLocks noChangeArrowheads="1"/>
          </p:cNvSpPr>
          <p:nvPr/>
        </p:nvSpPr>
        <p:spPr bwMode="auto">
          <a:xfrm>
            <a:off x="501650" y="2773363"/>
            <a:ext cx="1066800" cy="45878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33702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33702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33702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33702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33702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Arial" pitchFamily="34" charset="0"/>
              </a:rPr>
              <a:t>R</a:t>
            </a:r>
            <a:r>
              <a:rPr lang="en-US" altLang="en-US" sz="1200" baseline="30000">
                <a:latin typeface="Arial" pitchFamily="34" charset="0"/>
              </a:rPr>
              <a:t>2</a:t>
            </a:r>
            <a:r>
              <a:rPr lang="en-US" altLang="en-US" sz="1200">
                <a:latin typeface="Arial" pitchFamily="34" charset="0"/>
              </a:rPr>
              <a:t>=0.8913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Arial" pitchFamily="34" charset="0"/>
              </a:rPr>
              <a:t>Slope=1.055</a:t>
            </a:r>
          </a:p>
        </p:txBody>
      </p:sp>
      <p:sp>
        <p:nvSpPr>
          <p:cNvPr id="13321" name="Text Box 10"/>
          <p:cNvSpPr txBox="1">
            <a:spLocks noChangeArrowheads="1"/>
          </p:cNvSpPr>
          <p:nvPr/>
        </p:nvSpPr>
        <p:spPr bwMode="auto">
          <a:xfrm>
            <a:off x="5164138" y="2757488"/>
            <a:ext cx="1066800" cy="45878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33702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33702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33702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33702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33702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Arial" pitchFamily="34" charset="0"/>
              </a:rPr>
              <a:t>R</a:t>
            </a:r>
            <a:r>
              <a:rPr lang="en-US" altLang="en-US" sz="1200" baseline="30000">
                <a:latin typeface="Arial" pitchFamily="34" charset="0"/>
              </a:rPr>
              <a:t>2</a:t>
            </a:r>
            <a:r>
              <a:rPr lang="en-US" altLang="en-US" sz="1200">
                <a:latin typeface="Arial" pitchFamily="34" charset="0"/>
              </a:rPr>
              <a:t>=0.8734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Arial" pitchFamily="34" charset="0"/>
              </a:rPr>
              <a:t>Slope=1.180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" t="14864" r="7259" b="3831"/>
          <a:stretch>
            <a:fillRect/>
          </a:stretch>
        </p:blipFill>
        <p:spPr bwMode="auto">
          <a:xfrm>
            <a:off x="79375" y="2517775"/>
            <a:ext cx="8921750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5"/>
          <p:cNvSpPr>
            <a:spLocks noChangeArrowheads="1"/>
          </p:cNvSpPr>
          <p:nvPr/>
        </p:nvSpPr>
        <p:spPr bwMode="auto">
          <a:xfrm>
            <a:off x="993775" y="5695950"/>
            <a:ext cx="70485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4597A0"/>
                </a:solidFill>
              </a:rPr>
              <a:t>Corridor Travel Time Comparison (Bridge Closure Scenario)</a:t>
            </a:r>
            <a:endParaRPr lang="en-US" altLang="en-US" sz="2200">
              <a:solidFill>
                <a:srgbClr val="4597A0"/>
              </a:solidFill>
              <a:latin typeface="Verdana" pitchFamily="34" charset="0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11" t="2953" r="8896" b="84978"/>
          <a:stretch>
            <a:fillRect/>
          </a:stretch>
        </p:blipFill>
        <p:spPr bwMode="auto">
          <a:xfrm>
            <a:off x="7467600" y="2830513"/>
            <a:ext cx="13049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ctangle 2"/>
          <p:cNvSpPr txBox="1">
            <a:spLocks noChangeArrowheads="1"/>
          </p:cNvSpPr>
          <p:nvPr/>
        </p:nvSpPr>
        <p:spPr bwMode="auto">
          <a:xfrm>
            <a:off x="396875" y="1216025"/>
            <a:ext cx="8415338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 anchor="b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3300" b="1" dirty="0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Validation 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13"/>
          <p:cNvGrpSpPr>
            <a:grpSpLocks/>
          </p:cNvGrpSpPr>
          <p:nvPr/>
        </p:nvGrpSpPr>
        <p:grpSpPr bwMode="auto">
          <a:xfrm>
            <a:off x="1219200" y="1243013"/>
            <a:ext cx="7467600" cy="5614987"/>
            <a:chOff x="768" y="783"/>
            <a:chExt cx="4704" cy="3537"/>
          </a:xfrm>
        </p:grpSpPr>
        <p:pic>
          <p:nvPicPr>
            <p:cNvPr id="1538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49" t="11040" r="6500" b="2000"/>
            <a:stretch>
              <a:fillRect/>
            </a:stretch>
          </p:blipFill>
          <p:spPr bwMode="auto">
            <a:xfrm>
              <a:off x="768" y="783"/>
              <a:ext cx="4704" cy="3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7" name="Line 7"/>
            <p:cNvSpPr>
              <a:spLocks noChangeShapeType="1"/>
            </p:cNvSpPr>
            <p:nvPr/>
          </p:nvSpPr>
          <p:spPr bwMode="auto">
            <a:xfrm>
              <a:off x="960" y="3936"/>
              <a:ext cx="0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35" name="Group 11"/>
          <p:cNvGrpSpPr>
            <a:grpSpLocks/>
          </p:cNvGrpSpPr>
          <p:nvPr/>
        </p:nvGrpSpPr>
        <p:grpSpPr bwMode="auto">
          <a:xfrm>
            <a:off x="1214438" y="1243013"/>
            <a:ext cx="7467600" cy="5610225"/>
            <a:chOff x="864" y="-1767"/>
            <a:chExt cx="4704" cy="3534"/>
          </a:xfrm>
        </p:grpSpPr>
        <p:pic>
          <p:nvPicPr>
            <p:cNvPr id="15384" name="Picture 5"/>
            <p:cNvPicPr preferRelativeResize="0"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49" t="11040" r="6500" b="2000"/>
            <a:stretch>
              <a:fillRect/>
            </a:stretch>
          </p:blipFill>
          <p:spPr bwMode="auto">
            <a:xfrm>
              <a:off x="864" y="-1767"/>
              <a:ext cx="4704" cy="3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5" name="Line 8"/>
            <p:cNvSpPr>
              <a:spLocks noChangeShapeType="1"/>
            </p:cNvSpPr>
            <p:nvPr/>
          </p:nvSpPr>
          <p:spPr bwMode="auto">
            <a:xfrm>
              <a:off x="2496" y="1392"/>
              <a:ext cx="0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36" name="Group 12"/>
          <p:cNvGrpSpPr>
            <a:grpSpLocks/>
          </p:cNvGrpSpPr>
          <p:nvPr/>
        </p:nvGrpSpPr>
        <p:grpSpPr bwMode="auto">
          <a:xfrm>
            <a:off x="1214438" y="1243013"/>
            <a:ext cx="7467600" cy="5613400"/>
            <a:chOff x="4128" y="1056"/>
            <a:chExt cx="4704" cy="3536"/>
          </a:xfrm>
        </p:grpSpPr>
        <p:pic>
          <p:nvPicPr>
            <p:cNvPr id="15382" name="Picture 6"/>
            <p:cNvPicPr preferRelativeResize="0"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49" t="11040" r="6500" b="2000"/>
            <a:stretch>
              <a:fillRect/>
            </a:stretch>
          </p:blipFill>
          <p:spPr bwMode="auto">
            <a:xfrm>
              <a:off x="4128" y="1056"/>
              <a:ext cx="4704" cy="3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3" name="Line 9"/>
            <p:cNvSpPr>
              <a:spLocks noChangeShapeType="1"/>
            </p:cNvSpPr>
            <p:nvPr/>
          </p:nvSpPr>
          <p:spPr bwMode="auto">
            <a:xfrm>
              <a:off x="6816" y="4200"/>
              <a:ext cx="0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05200" y="5638800"/>
            <a:ext cx="5638800" cy="658813"/>
          </a:xfrm>
        </p:spPr>
        <p:txBody>
          <a:bodyPr/>
          <a:lstStyle/>
          <a:p>
            <a:r>
              <a:rPr lang="en-US" altLang="en-US" smtClean="0">
                <a:solidFill>
                  <a:srgbClr val="4597A0"/>
                </a:solidFill>
              </a:rPr>
              <a:t>Flow Comparison</a:t>
            </a:r>
            <a:endParaRPr lang="en-US" altLang="en-US" smtClean="0"/>
          </a:p>
        </p:txBody>
      </p:sp>
      <p:sp>
        <p:nvSpPr>
          <p:cNvPr id="15366" name="TextBox 1"/>
          <p:cNvSpPr txBox="1">
            <a:spLocks noChangeArrowheads="1"/>
          </p:cNvSpPr>
          <p:nvPr/>
        </p:nvSpPr>
        <p:spPr bwMode="auto">
          <a:xfrm>
            <a:off x="4967288" y="2206625"/>
            <a:ext cx="83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111 Ave</a:t>
            </a:r>
          </a:p>
        </p:txBody>
      </p:sp>
      <p:sp>
        <p:nvSpPr>
          <p:cNvPr id="15367" name="TextBox 12"/>
          <p:cNvSpPr txBox="1">
            <a:spLocks noChangeArrowheads="1"/>
          </p:cNvSpPr>
          <p:nvPr/>
        </p:nvSpPr>
        <p:spPr bwMode="auto">
          <a:xfrm>
            <a:off x="4953000" y="2892425"/>
            <a:ext cx="83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107 Ave</a:t>
            </a:r>
          </a:p>
        </p:txBody>
      </p:sp>
      <p:sp>
        <p:nvSpPr>
          <p:cNvPr id="15368" name="TextBox 13"/>
          <p:cNvSpPr txBox="1">
            <a:spLocks noChangeArrowheads="1"/>
          </p:cNvSpPr>
          <p:nvPr/>
        </p:nvSpPr>
        <p:spPr bwMode="auto">
          <a:xfrm>
            <a:off x="5791200" y="3883025"/>
            <a:ext cx="83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102 Ave</a:t>
            </a:r>
          </a:p>
        </p:txBody>
      </p:sp>
      <p:sp>
        <p:nvSpPr>
          <p:cNvPr id="15369" name="TextBox 14"/>
          <p:cNvSpPr txBox="1">
            <a:spLocks noChangeArrowheads="1"/>
          </p:cNvSpPr>
          <p:nvPr/>
        </p:nvSpPr>
        <p:spPr bwMode="auto">
          <a:xfrm rot="-5400000">
            <a:off x="5337969" y="1753394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Groat Rd</a:t>
            </a:r>
          </a:p>
        </p:txBody>
      </p:sp>
      <p:sp>
        <p:nvSpPr>
          <p:cNvPr id="15370" name="TextBox 15"/>
          <p:cNvSpPr txBox="1">
            <a:spLocks noChangeArrowheads="1"/>
          </p:cNvSpPr>
          <p:nvPr/>
        </p:nvSpPr>
        <p:spPr bwMode="auto">
          <a:xfrm>
            <a:off x="4962525" y="1219200"/>
            <a:ext cx="83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118 Ave</a:t>
            </a:r>
          </a:p>
        </p:txBody>
      </p:sp>
      <p:sp>
        <p:nvSpPr>
          <p:cNvPr id="15371" name="TextBox 16"/>
          <p:cNvSpPr txBox="1">
            <a:spLocks noChangeArrowheads="1"/>
          </p:cNvSpPr>
          <p:nvPr/>
        </p:nvSpPr>
        <p:spPr bwMode="auto">
          <a:xfrm rot="-1992864">
            <a:off x="5730875" y="3297238"/>
            <a:ext cx="83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SPR</a:t>
            </a:r>
          </a:p>
        </p:txBody>
      </p:sp>
      <p:sp>
        <p:nvSpPr>
          <p:cNvPr id="15372" name="TextBox 17"/>
          <p:cNvSpPr txBox="1">
            <a:spLocks noChangeArrowheads="1"/>
          </p:cNvSpPr>
          <p:nvPr/>
        </p:nvSpPr>
        <p:spPr bwMode="auto">
          <a:xfrm>
            <a:off x="6934200" y="3730625"/>
            <a:ext cx="1143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Jasper Ave</a:t>
            </a:r>
          </a:p>
        </p:txBody>
      </p:sp>
      <p:sp>
        <p:nvSpPr>
          <p:cNvPr id="15373" name="TextBox 18"/>
          <p:cNvSpPr txBox="1">
            <a:spLocks noChangeArrowheads="1"/>
          </p:cNvSpPr>
          <p:nvPr/>
        </p:nvSpPr>
        <p:spPr bwMode="auto">
          <a:xfrm rot="-5400000">
            <a:off x="6172994" y="2434431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124 St</a:t>
            </a:r>
          </a:p>
        </p:txBody>
      </p:sp>
      <p:sp>
        <p:nvSpPr>
          <p:cNvPr id="15374" name="TextBox 19"/>
          <p:cNvSpPr txBox="1">
            <a:spLocks noChangeArrowheads="1"/>
          </p:cNvSpPr>
          <p:nvPr/>
        </p:nvSpPr>
        <p:spPr bwMode="auto">
          <a:xfrm>
            <a:off x="461963" y="2282825"/>
            <a:ext cx="83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111 Ave</a:t>
            </a:r>
          </a:p>
        </p:txBody>
      </p:sp>
      <p:sp>
        <p:nvSpPr>
          <p:cNvPr id="15375" name="TextBox 20"/>
          <p:cNvSpPr txBox="1">
            <a:spLocks noChangeArrowheads="1"/>
          </p:cNvSpPr>
          <p:nvPr/>
        </p:nvSpPr>
        <p:spPr bwMode="auto">
          <a:xfrm>
            <a:off x="533400" y="2968625"/>
            <a:ext cx="83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107 Ave</a:t>
            </a:r>
          </a:p>
        </p:txBody>
      </p:sp>
      <p:sp>
        <p:nvSpPr>
          <p:cNvPr id="15376" name="TextBox 21"/>
          <p:cNvSpPr txBox="1">
            <a:spLocks noChangeArrowheads="1"/>
          </p:cNvSpPr>
          <p:nvPr/>
        </p:nvSpPr>
        <p:spPr bwMode="auto">
          <a:xfrm>
            <a:off x="1981200" y="3883025"/>
            <a:ext cx="83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102 Ave</a:t>
            </a:r>
          </a:p>
        </p:txBody>
      </p:sp>
      <p:sp>
        <p:nvSpPr>
          <p:cNvPr id="15377" name="TextBox 22"/>
          <p:cNvSpPr txBox="1">
            <a:spLocks noChangeArrowheads="1"/>
          </p:cNvSpPr>
          <p:nvPr/>
        </p:nvSpPr>
        <p:spPr bwMode="auto">
          <a:xfrm rot="-5400000">
            <a:off x="1524794" y="1748631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Groat Rd</a:t>
            </a:r>
          </a:p>
        </p:txBody>
      </p:sp>
      <p:sp>
        <p:nvSpPr>
          <p:cNvPr id="15378" name="TextBox 23"/>
          <p:cNvSpPr txBox="1">
            <a:spLocks noChangeArrowheads="1"/>
          </p:cNvSpPr>
          <p:nvPr/>
        </p:nvSpPr>
        <p:spPr bwMode="auto">
          <a:xfrm>
            <a:off x="457200" y="1295400"/>
            <a:ext cx="83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118 Ave</a:t>
            </a:r>
          </a:p>
        </p:txBody>
      </p:sp>
      <p:sp>
        <p:nvSpPr>
          <p:cNvPr id="15379" name="TextBox 24"/>
          <p:cNvSpPr txBox="1">
            <a:spLocks noChangeArrowheads="1"/>
          </p:cNvSpPr>
          <p:nvPr/>
        </p:nvSpPr>
        <p:spPr bwMode="auto">
          <a:xfrm rot="-1992864">
            <a:off x="1736725" y="3252788"/>
            <a:ext cx="83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SPR</a:t>
            </a:r>
          </a:p>
        </p:txBody>
      </p:sp>
      <p:sp>
        <p:nvSpPr>
          <p:cNvPr id="15380" name="TextBox 25"/>
          <p:cNvSpPr txBox="1">
            <a:spLocks noChangeArrowheads="1"/>
          </p:cNvSpPr>
          <p:nvPr/>
        </p:nvSpPr>
        <p:spPr bwMode="auto">
          <a:xfrm>
            <a:off x="3200400" y="3733800"/>
            <a:ext cx="1143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Jasper Ave</a:t>
            </a:r>
          </a:p>
        </p:txBody>
      </p:sp>
      <p:sp>
        <p:nvSpPr>
          <p:cNvPr id="15381" name="TextBox 26"/>
          <p:cNvSpPr txBox="1">
            <a:spLocks noChangeArrowheads="1"/>
          </p:cNvSpPr>
          <p:nvPr/>
        </p:nvSpPr>
        <p:spPr bwMode="auto">
          <a:xfrm rot="-5400000">
            <a:off x="2362994" y="2439194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124 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13"/>
          <p:cNvGrpSpPr>
            <a:grpSpLocks/>
          </p:cNvGrpSpPr>
          <p:nvPr/>
        </p:nvGrpSpPr>
        <p:grpSpPr bwMode="auto">
          <a:xfrm>
            <a:off x="1212850" y="1238250"/>
            <a:ext cx="7467600" cy="5614988"/>
            <a:chOff x="764" y="780"/>
            <a:chExt cx="4704" cy="3537"/>
          </a:xfrm>
        </p:grpSpPr>
        <p:pic>
          <p:nvPicPr>
            <p:cNvPr id="1640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49" t="11040" r="6500" b="2000"/>
            <a:stretch>
              <a:fillRect/>
            </a:stretch>
          </p:blipFill>
          <p:spPr bwMode="auto">
            <a:xfrm>
              <a:off x="764" y="780"/>
              <a:ext cx="4704" cy="3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09" name="Line 8"/>
            <p:cNvSpPr>
              <a:spLocks noChangeShapeType="1"/>
            </p:cNvSpPr>
            <p:nvPr/>
          </p:nvSpPr>
          <p:spPr bwMode="auto">
            <a:xfrm>
              <a:off x="2208" y="3984"/>
              <a:ext cx="0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659" name="Group 11"/>
          <p:cNvGrpSpPr>
            <a:grpSpLocks/>
          </p:cNvGrpSpPr>
          <p:nvPr/>
        </p:nvGrpSpPr>
        <p:grpSpPr bwMode="auto">
          <a:xfrm>
            <a:off x="1214438" y="1233488"/>
            <a:ext cx="7467600" cy="5610225"/>
            <a:chOff x="432" y="-2304"/>
            <a:chExt cx="4704" cy="3534"/>
          </a:xfrm>
        </p:grpSpPr>
        <p:pic>
          <p:nvPicPr>
            <p:cNvPr id="16406" name="Picture 5"/>
            <p:cNvPicPr preferRelativeResize="0"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49" t="11040" r="6500" b="2000"/>
            <a:stretch>
              <a:fillRect/>
            </a:stretch>
          </p:blipFill>
          <p:spPr bwMode="auto">
            <a:xfrm>
              <a:off x="432" y="-2304"/>
              <a:ext cx="4704" cy="3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07" name="Line 9"/>
            <p:cNvSpPr>
              <a:spLocks noChangeShapeType="1"/>
            </p:cNvSpPr>
            <p:nvPr/>
          </p:nvSpPr>
          <p:spPr bwMode="auto">
            <a:xfrm>
              <a:off x="2880" y="912"/>
              <a:ext cx="0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660" name="Group 12"/>
          <p:cNvGrpSpPr>
            <a:grpSpLocks/>
          </p:cNvGrpSpPr>
          <p:nvPr/>
        </p:nvGrpSpPr>
        <p:grpSpPr bwMode="auto">
          <a:xfrm>
            <a:off x="1214438" y="1233488"/>
            <a:ext cx="7467600" cy="5611812"/>
            <a:chOff x="4800" y="576"/>
            <a:chExt cx="4704" cy="3535"/>
          </a:xfrm>
        </p:grpSpPr>
        <p:pic>
          <p:nvPicPr>
            <p:cNvPr id="16404" name="Picture 6"/>
            <p:cNvPicPr preferRelativeResize="0"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49" t="11040" r="6500" b="2000"/>
            <a:stretch>
              <a:fillRect/>
            </a:stretch>
          </p:blipFill>
          <p:spPr bwMode="auto">
            <a:xfrm>
              <a:off x="4800" y="576"/>
              <a:ext cx="4704" cy="3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05" name="Line 10"/>
            <p:cNvSpPr>
              <a:spLocks noChangeShapeType="1"/>
            </p:cNvSpPr>
            <p:nvPr/>
          </p:nvSpPr>
          <p:spPr bwMode="auto">
            <a:xfrm>
              <a:off x="7872" y="3792"/>
              <a:ext cx="0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37" name="Rectangle 2"/>
          <p:cNvSpPr txBox="1">
            <a:spLocks noChangeArrowheads="1"/>
          </p:cNvSpPr>
          <p:nvPr/>
        </p:nvSpPr>
        <p:spPr bwMode="auto">
          <a:xfrm>
            <a:off x="2589213" y="5562600"/>
            <a:ext cx="5907087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 anchor="ctr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300" b="1" dirty="0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Delay Comparison</a:t>
            </a:r>
          </a:p>
        </p:txBody>
      </p:sp>
      <p:sp>
        <p:nvSpPr>
          <p:cNvPr id="16390" name="TextBox 11"/>
          <p:cNvSpPr txBox="1">
            <a:spLocks noChangeArrowheads="1"/>
          </p:cNvSpPr>
          <p:nvPr/>
        </p:nvSpPr>
        <p:spPr bwMode="auto">
          <a:xfrm>
            <a:off x="5486400" y="2435225"/>
            <a:ext cx="83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107 Ave</a:t>
            </a:r>
          </a:p>
        </p:txBody>
      </p:sp>
      <p:sp>
        <p:nvSpPr>
          <p:cNvPr id="16391" name="TextBox 13"/>
          <p:cNvSpPr txBox="1">
            <a:spLocks noChangeArrowheads="1"/>
          </p:cNvSpPr>
          <p:nvPr/>
        </p:nvSpPr>
        <p:spPr bwMode="auto">
          <a:xfrm>
            <a:off x="6248400" y="3581400"/>
            <a:ext cx="83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102 Ave</a:t>
            </a:r>
          </a:p>
        </p:txBody>
      </p:sp>
      <p:sp>
        <p:nvSpPr>
          <p:cNvPr id="16392" name="TextBox 14"/>
          <p:cNvSpPr txBox="1">
            <a:spLocks noChangeArrowheads="1"/>
          </p:cNvSpPr>
          <p:nvPr/>
        </p:nvSpPr>
        <p:spPr bwMode="auto">
          <a:xfrm rot="-5400000">
            <a:off x="5791994" y="1829594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Groat Rd</a:t>
            </a:r>
          </a:p>
        </p:txBody>
      </p:sp>
      <p:sp>
        <p:nvSpPr>
          <p:cNvPr id="16393" name="TextBox 15"/>
          <p:cNvSpPr txBox="1">
            <a:spLocks noChangeArrowheads="1"/>
          </p:cNvSpPr>
          <p:nvPr/>
        </p:nvSpPr>
        <p:spPr bwMode="auto">
          <a:xfrm>
            <a:off x="5410200" y="1368425"/>
            <a:ext cx="83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111 Ave</a:t>
            </a:r>
          </a:p>
        </p:txBody>
      </p:sp>
      <p:sp>
        <p:nvSpPr>
          <p:cNvPr id="16394" name="TextBox 16"/>
          <p:cNvSpPr txBox="1">
            <a:spLocks noChangeArrowheads="1"/>
          </p:cNvSpPr>
          <p:nvPr/>
        </p:nvSpPr>
        <p:spPr bwMode="auto">
          <a:xfrm rot="-1992864">
            <a:off x="5730875" y="3297238"/>
            <a:ext cx="83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SPR</a:t>
            </a:r>
          </a:p>
        </p:txBody>
      </p:sp>
      <p:sp>
        <p:nvSpPr>
          <p:cNvPr id="16395" name="TextBox 17"/>
          <p:cNvSpPr txBox="1">
            <a:spLocks noChangeArrowheads="1"/>
          </p:cNvSpPr>
          <p:nvPr/>
        </p:nvSpPr>
        <p:spPr bwMode="auto">
          <a:xfrm>
            <a:off x="7924800" y="3806825"/>
            <a:ext cx="1143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Jasper Ave</a:t>
            </a:r>
          </a:p>
        </p:txBody>
      </p:sp>
      <p:sp>
        <p:nvSpPr>
          <p:cNvPr id="16396" name="TextBox 18"/>
          <p:cNvSpPr txBox="1">
            <a:spLocks noChangeArrowheads="1"/>
          </p:cNvSpPr>
          <p:nvPr/>
        </p:nvSpPr>
        <p:spPr bwMode="auto">
          <a:xfrm rot="-5400000">
            <a:off x="7011194" y="1901031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124 St</a:t>
            </a:r>
          </a:p>
        </p:txBody>
      </p:sp>
      <p:sp>
        <p:nvSpPr>
          <p:cNvPr id="16397" name="TextBox 19"/>
          <p:cNvSpPr txBox="1">
            <a:spLocks noChangeArrowheads="1"/>
          </p:cNvSpPr>
          <p:nvPr/>
        </p:nvSpPr>
        <p:spPr bwMode="auto">
          <a:xfrm>
            <a:off x="533400" y="2514600"/>
            <a:ext cx="83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107 Ave</a:t>
            </a:r>
          </a:p>
        </p:txBody>
      </p:sp>
      <p:sp>
        <p:nvSpPr>
          <p:cNvPr id="16398" name="TextBox 20"/>
          <p:cNvSpPr txBox="1">
            <a:spLocks noChangeArrowheads="1"/>
          </p:cNvSpPr>
          <p:nvPr/>
        </p:nvSpPr>
        <p:spPr bwMode="auto">
          <a:xfrm>
            <a:off x="2438400" y="3581400"/>
            <a:ext cx="83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102 Ave</a:t>
            </a:r>
          </a:p>
        </p:txBody>
      </p:sp>
      <p:sp>
        <p:nvSpPr>
          <p:cNvPr id="16399" name="TextBox 21"/>
          <p:cNvSpPr txBox="1">
            <a:spLocks noChangeArrowheads="1"/>
          </p:cNvSpPr>
          <p:nvPr/>
        </p:nvSpPr>
        <p:spPr bwMode="auto">
          <a:xfrm rot="-5400000">
            <a:off x="1981994" y="1908969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Groat Rd</a:t>
            </a:r>
          </a:p>
        </p:txBody>
      </p:sp>
      <p:sp>
        <p:nvSpPr>
          <p:cNvPr id="16400" name="TextBox 22"/>
          <p:cNvSpPr txBox="1">
            <a:spLocks noChangeArrowheads="1"/>
          </p:cNvSpPr>
          <p:nvPr/>
        </p:nvSpPr>
        <p:spPr bwMode="auto">
          <a:xfrm>
            <a:off x="457200" y="1447800"/>
            <a:ext cx="83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111 Ave</a:t>
            </a:r>
          </a:p>
        </p:txBody>
      </p:sp>
      <p:sp>
        <p:nvSpPr>
          <p:cNvPr id="16401" name="TextBox 23"/>
          <p:cNvSpPr txBox="1">
            <a:spLocks noChangeArrowheads="1"/>
          </p:cNvSpPr>
          <p:nvPr/>
        </p:nvSpPr>
        <p:spPr bwMode="auto">
          <a:xfrm rot="-1992864">
            <a:off x="2041525" y="3252788"/>
            <a:ext cx="83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SPR</a:t>
            </a:r>
          </a:p>
        </p:txBody>
      </p:sp>
      <p:sp>
        <p:nvSpPr>
          <p:cNvPr id="16402" name="TextBox 24"/>
          <p:cNvSpPr txBox="1">
            <a:spLocks noChangeArrowheads="1"/>
          </p:cNvSpPr>
          <p:nvPr/>
        </p:nvSpPr>
        <p:spPr bwMode="auto">
          <a:xfrm>
            <a:off x="3962400" y="3810000"/>
            <a:ext cx="1143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Jasper Ave</a:t>
            </a:r>
          </a:p>
        </p:txBody>
      </p:sp>
      <p:sp>
        <p:nvSpPr>
          <p:cNvPr id="16403" name="TextBox 25"/>
          <p:cNvSpPr txBox="1">
            <a:spLocks noChangeArrowheads="1"/>
          </p:cNvSpPr>
          <p:nvPr/>
        </p:nvSpPr>
        <p:spPr bwMode="auto">
          <a:xfrm rot="-5400000">
            <a:off x="3201194" y="1980406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124 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12"/>
          <p:cNvGrpSpPr>
            <a:grpSpLocks/>
          </p:cNvGrpSpPr>
          <p:nvPr/>
        </p:nvGrpSpPr>
        <p:grpSpPr bwMode="auto">
          <a:xfrm>
            <a:off x="1219200" y="1255713"/>
            <a:ext cx="7467600" cy="5618162"/>
            <a:chOff x="768" y="791"/>
            <a:chExt cx="4704" cy="3539"/>
          </a:xfrm>
        </p:grpSpPr>
        <p:pic>
          <p:nvPicPr>
            <p:cNvPr id="1743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49" t="11040" r="6500" b="2000"/>
            <a:stretch>
              <a:fillRect/>
            </a:stretch>
          </p:blipFill>
          <p:spPr bwMode="auto">
            <a:xfrm>
              <a:off x="768" y="791"/>
              <a:ext cx="4704" cy="3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33" name="Line 7"/>
            <p:cNvSpPr>
              <a:spLocks noChangeShapeType="1"/>
            </p:cNvSpPr>
            <p:nvPr/>
          </p:nvSpPr>
          <p:spPr bwMode="auto">
            <a:xfrm>
              <a:off x="2400" y="3936"/>
              <a:ext cx="0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682" name="Group 10"/>
          <p:cNvGrpSpPr>
            <a:grpSpLocks/>
          </p:cNvGrpSpPr>
          <p:nvPr/>
        </p:nvGrpSpPr>
        <p:grpSpPr bwMode="auto">
          <a:xfrm>
            <a:off x="1214438" y="1250950"/>
            <a:ext cx="7467600" cy="5624513"/>
            <a:chOff x="720" y="-2304"/>
            <a:chExt cx="4704" cy="3543"/>
          </a:xfrm>
        </p:grpSpPr>
        <p:pic>
          <p:nvPicPr>
            <p:cNvPr id="17430" name="Picture 5"/>
            <p:cNvPicPr preferRelativeResize="0"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49" t="11040" r="6500" b="2000"/>
            <a:stretch>
              <a:fillRect/>
            </a:stretch>
          </p:blipFill>
          <p:spPr bwMode="auto">
            <a:xfrm>
              <a:off x="720" y="-2304"/>
              <a:ext cx="4704" cy="3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31" name="Line 8"/>
            <p:cNvSpPr>
              <a:spLocks noChangeShapeType="1"/>
            </p:cNvSpPr>
            <p:nvPr/>
          </p:nvSpPr>
          <p:spPr bwMode="auto">
            <a:xfrm>
              <a:off x="2544" y="864"/>
              <a:ext cx="0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683" name="Group 11"/>
          <p:cNvGrpSpPr>
            <a:grpSpLocks/>
          </p:cNvGrpSpPr>
          <p:nvPr/>
        </p:nvGrpSpPr>
        <p:grpSpPr bwMode="auto">
          <a:xfrm>
            <a:off x="1214438" y="1250950"/>
            <a:ext cx="7467600" cy="5624513"/>
            <a:chOff x="4608" y="1152"/>
            <a:chExt cx="4704" cy="3543"/>
          </a:xfrm>
        </p:grpSpPr>
        <p:pic>
          <p:nvPicPr>
            <p:cNvPr id="17428" name="Picture 6"/>
            <p:cNvPicPr preferRelativeResize="0"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49" t="11040" r="6500" b="2000"/>
            <a:stretch>
              <a:fillRect/>
            </a:stretch>
          </p:blipFill>
          <p:spPr bwMode="auto">
            <a:xfrm>
              <a:off x="4608" y="1152"/>
              <a:ext cx="4704" cy="3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9" name="Line 9"/>
            <p:cNvSpPr>
              <a:spLocks noChangeShapeType="1"/>
            </p:cNvSpPr>
            <p:nvPr/>
          </p:nvSpPr>
          <p:spPr bwMode="auto">
            <a:xfrm>
              <a:off x="6672" y="4320"/>
              <a:ext cx="0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61" name="Rectangle 2"/>
          <p:cNvSpPr txBox="1">
            <a:spLocks noChangeArrowheads="1"/>
          </p:cNvSpPr>
          <p:nvPr/>
        </p:nvSpPr>
        <p:spPr bwMode="auto">
          <a:xfrm>
            <a:off x="2286000" y="5562600"/>
            <a:ext cx="6248400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 anchor="ctr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300" b="1" dirty="0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Queue Comparison</a:t>
            </a:r>
          </a:p>
        </p:txBody>
      </p:sp>
      <p:sp>
        <p:nvSpPr>
          <p:cNvPr id="17414" name="TextBox 11"/>
          <p:cNvSpPr txBox="1">
            <a:spLocks noChangeArrowheads="1"/>
          </p:cNvSpPr>
          <p:nvPr/>
        </p:nvSpPr>
        <p:spPr bwMode="auto">
          <a:xfrm>
            <a:off x="5410200" y="2511425"/>
            <a:ext cx="83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107 Ave</a:t>
            </a:r>
          </a:p>
        </p:txBody>
      </p:sp>
      <p:sp>
        <p:nvSpPr>
          <p:cNvPr id="17415" name="TextBox 13"/>
          <p:cNvSpPr txBox="1">
            <a:spLocks noChangeArrowheads="1"/>
          </p:cNvSpPr>
          <p:nvPr/>
        </p:nvSpPr>
        <p:spPr bwMode="auto">
          <a:xfrm>
            <a:off x="6324600" y="3581400"/>
            <a:ext cx="83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102 Ave</a:t>
            </a:r>
          </a:p>
        </p:txBody>
      </p:sp>
      <p:sp>
        <p:nvSpPr>
          <p:cNvPr id="17416" name="TextBox 14"/>
          <p:cNvSpPr txBox="1">
            <a:spLocks noChangeArrowheads="1"/>
          </p:cNvSpPr>
          <p:nvPr/>
        </p:nvSpPr>
        <p:spPr bwMode="auto">
          <a:xfrm rot="-5400000">
            <a:off x="5791994" y="1905794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Groat Rd</a:t>
            </a:r>
          </a:p>
        </p:txBody>
      </p:sp>
      <p:sp>
        <p:nvSpPr>
          <p:cNvPr id="17417" name="TextBox 15"/>
          <p:cNvSpPr txBox="1">
            <a:spLocks noChangeArrowheads="1"/>
          </p:cNvSpPr>
          <p:nvPr/>
        </p:nvSpPr>
        <p:spPr bwMode="auto">
          <a:xfrm>
            <a:off x="5410200" y="1368425"/>
            <a:ext cx="83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111 Ave</a:t>
            </a:r>
          </a:p>
        </p:txBody>
      </p:sp>
      <p:sp>
        <p:nvSpPr>
          <p:cNvPr id="17418" name="TextBox 16"/>
          <p:cNvSpPr txBox="1">
            <a:spLocks noChangeArrowheads="1"/>
          </p:cNvSpPr>
          <p:nvPr/>
        </p:nvSpPr>
        <p:spPr bwMode="auto">
          <a:xfrm rot="-1992864">
            <a:off x="5730875" y="3297238"/>
            <a:ext cx="83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SPR</a:t>
            </a:r>
          </a:p>
        </p:txBody>
      </p:sp>
      <p:sp>
        <p:nvSpPr>
          <p:cNvPr id="17419" name="TextBox 17"/>
          <p:cNvSpPr txBox="1">
            <a:spLocks noChangeArrowheads="1"/>
          </p:cNvSpPr>
          <p:nvPr/>
        </p:nvSpPr>
        <p:spPr bwMode="auto">
          <a:xfrm>
            <a:off x="7848600" y="3806825"/>
            <a:ext cx="1143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Jasper Ave</a:t>
            </a:r>
          </a:p>
        </p:txBody>
      </p:sp>
      <p:sp>
        <p:nvSpPr>
          <p:cNvPr id="17420" name="TextBox 18"/>
          <p:cNvSpPr txBox="1">
            <a:spLocks noChangeArrowheads="1"/>
          </p:cNvSpPr>
          <p:nvPr/>
        </p:nvSpPr>
        <p:spPr bwMode="auto">
          <a:xfrm rot="-5400000">
            <a:off x="7011194" y="1901031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124 St</a:t>
            </a:r>
          </a:p>
        </p:txBody>
      </p:sp>
      <p:sp>
        <p:nvSpPr>
          <p:cNvPr id="17421" name="TextBox 19"/>
          <p:cNvSpPr txBox="1">
            <a:spLocks noChangeArrowheads="1"/>
          </p:cNvSpPr>
          <p:nvPr/>
        </p:nvSpPr>
        <p:spPr bwMode="auto">
          <a:xfrm>
            <a:off x="533400" y="2514600"/>
            <a:ext cx="83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107 Ave</a:t>
            </a:r>
          </a:p>
        </p:txBody>
      </p:sp>
      <p:sp>
        <p:nvSpPr>
          <p:cNvPr id="17422" name="TextBox 20"/>
          <p:cNvSpPr txBox="1">
            <a:spLocks noChangeArrowheads="1"/>
          </p:cNvSpPr>
          <p:nvPr/>
        </p:nvSpPr>
        <p:spPr bwMode="auto">
          <a:xfrm>
            <a:off x="2590800" y="3581400"/>
            <a:ext cx="83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102 Ave</a:t>
            </a:r>
          </a:p>
        </p:txBody>
      </p:sp>
      <p:sp>
        <p:nvSpPr>
          <p:cNvPr id="17423" name="TextBox 21"/>
          <p:cNvSpPr txBox="1">
            <a:spLocks noChangeArrowheads="1"/>
          </p:cNvSpPr>
          <p:nvPr/>
        </p:nvSpPr>
        <p:spPr bwMode="auto">
          <a:xfrm rot="-5400000">
            <a:off x="1981994" y="1908969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Groat Rd</a:t>
            </a:r>
          </a:p>
        </p:txBody>
      </p:sp>
      <p:sp>
        <p:nvSpPr>
          <p:cNvPr id="17424" name="TextBox 22"/>
          <p:cNvSpPr txBox="1">
            <a:spLocks noChangeArrowheads="1"/>
          </p:cNvSpPr>
          <p:nvPr/>
        </p:nvSpPr>
        <p:spPr bwMode="auto">
          <a:xfrm>
            <a:off x="457200" y="1447800"/>
            <a:ext cx="83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111 Ave</a:t>
            </a:r>
          </a:p>
        </p:txBody>
      </p:sp>
      <p:sp>
        <p:nvSpPr>
          <p:cNvPr id="17425" name="TextBox 23"/>
          <p:cNvSpPr txBox="1">
            <a:spLocks noChangeArrowheads="1"/>
          </p:cNvSpPr>
          <p:nvPr/>
        </p:nvSpPr>
        <p:spPr bwMode="auto">
          <a:xfrm rot="-1992864">
            <a:off x="2041525" y="3252788"/>
            <a:ext cx="83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SPR</a:t>
            </a:r>
          </a:p>
        </p:txBody>
      </p:sp>
      <p:sp>
        <p:nvSpPr>
          <p:cNvPr id="17426" name="TextBox 24"/>
          <p:cNvSpPr txBox="1">
            <a:spLocks noChangeArrowheads="1"/>
          </p:cNvSpPr>
          <p:nvPr/>
        </p:nvSpPr>
        <p:spPr bwMode="auto">
          <a:xfrm>
            <a:off x="3962400" y="3810000"/>
            <a:ext cx="1143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Jasper Ave</a:t>
            </a:r>
          </a:p>
        </p:txBody>
      </p:sp>
      <p:sp>
        <p:nvSpPr>
          <p:cNvPr id="17427" name="TextBox 25"/>
          <p:cNvSpPr txBox="1">
            <a:spLocks noChangeArrowheads="1"/>
          </p:cNvSpPr>
          <p:nvPr/>
        </p:nvSpPr>
        <p:spPr bwMode="auto">
          <a:xfrm rot="-5400000">
            <a:off x="3201194" y="1980406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124 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143000"/>
            <a:ext cx="9144000" cy="658813"/>
          </a:xfrm>
        </p:spPr>
        <p:txBody>
          <a:bodyPr/>
          <a:lstStyle/>
          <a:p>
            <a:r>
              <a:rPr lang="en-US" altLang="en-US" smtClean="0"/>
              <a:t> </a:t>
            </a:r>
            <a:r>
              <a:rPr lang="en-US" altLang="en-US" smtClean="0">
                <a:solidFill>
                  <a:srgbClr val="4597A0"/>
                </a:solidFill>
              </a:rPr>
              <a:t>Network Measures</a:t>
            </a:r>
            <a:endParaRPr lang="en-US" altLang="en-US" smtClean="0"/>
          </a:p>
        </p:txBody>
      </p:sp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1296988" y="6248400"/>
            <a:ext cx="277495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dirty="0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Bridge Open     </a:t>
            </a:r>
          </a:p>
        </p:txBody>
      </p:sp>
      <p:pic>
        <p:nvPicPr>
          <p:cNvPr id="1843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6" t="44640" r="75128" b="36240"/>
          <a:stretch>
            <a:fillRect/>
          </a:stretch>
        </p:blipFill>
        <p:spPr bwMode="auto">
          <a:xfrm>
            <a:off x="152400" y="1741488"/>
            <a:ext cx="4114800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8"/>
          <p:cNvSpPr>
            <a:spLocks noChangeArrowheads="1"/>
          </p:cNvSpPr>
          <p:nvPr/>
        </p:nvSpPr>
        <p:spPr bwMode="auto">
          <a:xfrm>
            <a:off x="1633538" y="1933575"/>
            <a:ext cx="2568575" cy="3365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latin typeface="Verdana" pitchFamily="34" charset="0"/>
              </a:rPr>
              <a:t>4:00-5:00    5:00-6:00</a:t>
            </a:r>
          </a:p>
        </p:txBody>
      </p:sp>
      <p:sp>
        <p:nvSpPr>
          <p:cNvPr id="20486" name="Rectangle 4"/>
          <p:cNvSpPr>
            <a:spLocks noChangeArrowheads="1"/>
          </p:cNvSpPr>
          <p:nvPr/>
        </p:nvSpPr>
        <p:spPr bwMode="auto">
          <a:xfrm>
            <a:off x="5730875" y="6248400"/>
            <a:ext cx="29559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dirty="0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Bridge Closure</a:t>
            </a:r>
          </a:p>
        </p:txBody>
      </p:sp>
      <p:pic>
        <p:nvPicPr>
          <p:cNvPr id="1843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25" t="33200" r="22061" b="47681"/>
          <a:stretch>
            <a:fillRect/>
          </a:stretch>
        </p:blipFill>
        <p:spPr bwMode="auto">
          <a:xfrm>
            <a:off x="4800600" y="1744663"/>
            <a:ext cx="41148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6286500" y="1941513"/>
            <a:ext cx="2600325" cy="3365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latin typeface="Verdana" pitchFamily="34" charset="0"/>
              </a:rPr>
              <a:t>4:00-5:00    5:00-6:00</a:t>
            </a: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1633538" y="5029200"/>
            <a:ext cx="2557462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itchFamily="34" charset="0"/>
            </a:endParaRPr>
          </a:p>
        </p:txBody>
      </p:sp>
      <p:sp>
        <p:nvSpPr>
          <p:cNvPr id="30731" name="Rectangle 11"/>
          <p:cNvSpPr>
            <a:spLocks noChangeArrowheads="1"/>
          </p:cNvSpPr>
          <p:nvPr/>
        </p:nvSpPr>
        <p:spPr bwMode="auto">
          <a:xfrm>
            <a:off x="6286500" y="5029200"/>
            <a:ext cx="26289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itchFamily="34" charset="0"/>
            </a:endParaRPr>
          </a:p>
        </p:txBody>
      </p:sp>
      <p:sp>
        <p:nvSpPr>
          <p:cNvPr id="18443" name="Line 12"/>
          <p:cNvSpPr>
            <a:spLocks noChangeShapeType="1"/>
          </p:cNvSpPr>
          <p:nvPr/>
        </p:nvSpPr>
        <p:spPr bwMode="auto">
          <a:xfrm>
            <a:off x="2924175" y="1905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4" name="Line 13"/>
          <p:cNvSpPr>
            <a:spLocks noChangeShapeType="1"/>
          </p:cNvSpPr>
          <p:nvPr/>
        </p:nvSpPr>
        <p:spPr bwMode="auto">
          <a:xfrm>
            <a:off x="7604125" y="1905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0" grpId="0" animBg="1"/>
      <p:bldP spid="307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228600" y="1882775"/>
            <a:ext cx="8839200" cy="40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marL="361950" indent="-361950" defTabSz="33702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33702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33702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33702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33702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625"/>
              </a:spcBef>
              <a:buClr>
                <a:srgbClr val="0000FF"/>
              </a:buClr>
              <a:buFont typeface="Wingdings" pitchFamily="2" charset="2"/>
              <a:buChar char="q"/>
            </a:pPr>
            <a:r>
              <a:rPr lang="en-US" altLang="en-US" sz="2600" dirty="0"/>
              <a:t>Spatial and temporal interactions between travelers and  network</a:t>
            </a:r>
          </a:p>
          <a:p>
            <a:pPr>
              <a:spcBef>
                <a:spcPts val="625"/>
              </a:spcBef>
              <a:buClr>
                <a:srgbClr val="0000FF"/>
              </a:buClr>
              <a:buFont typeface="Wingdings" pitchFamily="2" charset="2"/>
              <a:buChar char="q"/>
            </a:pPr>
            <a:r>
              <a:rPr lang="en-US" altLang="en-US" sz="2600" dirty="0"/>
              <a:t>Time-dependent traffic congestion and diversion</a:t>
            </a:r>
          </a:p>
          <a:p>
            <a:pPr>
              <a:spcBef>
                <a:spcPts val="625"/>
              </a:spcBef>
              <a:buClr>
                <a:srgbClr val="0000FF"/>
              </a:buClr>
              <a:buFont typeface="Wingdings" pitchFamily="2" charset="2"/>
              <a:buChar char="q"/>
            </a:pPr>
            <a:r>
              <a:rPr lang="en-US" altLang="en-US" sz="2600" dirty="0"/>
              <a:t>DTA model  is an effective tool for transportation planning and operational studies. </a:t>
            </a:r>
          </a:p>
          <a:p>
            <a:pPr>
              <a:spcBef>
                <a:spcPts val="625"/>
              </a:spcBef>
              <a:buClr>
                <a:srgbClr val="0000FF"/>
              </a:buClr>
              <a:buFont typeface="Wingdings" pitchFamily="2" charset="2"/>
              <a:buChar char="q"/>
            </a:pPr>
            <a:r>
              <a:rPr lang="en-US" altLang="en-US" sz="2600" dirty="0"/>
              <a:t>Reliable travel paths for micro simulation model input</a:t>
            </a:r>
          </a:p>
          <a:p>
            <a:pPr>
              <a:spcBef>
                <a:spcPts val="625"/>
              </a:spcBef>
              <a:buClr>
                <a:srgbClr val="0000FF"/>
              </a:buClr>
              <a:buFont typeface="Wingdings" pitchFamily="2" charset="2"/>
              <a:buChar char="q"/>
            </a:pPr>
            <a:r>
              <a:rPr lang="en-US" altLang="en-US" sz="2600" dirty="0"/>
              <a:t>Large amount </a:t>
            </a:r>
            <a:r>
              <a:rPr lang="en-US" altLang="en-US" sz="2600" dirty="0" smtClean="0"/>
              <a:t>of effort/resource </a:t>
            </a:r>
            <a:r>
              <a:rPr lang="en-US" altLang="en-US" sz="2600" dirty="0"/>
              <a:t>required for data collection and model development</a:t>
            </a:r>
          </a:p>
          <a:p>
            <a:pPr>
              <a:spcBef>
                <a:spcPts val="625"/>
              </a:spcBef>
              <a:buClr>
                <a:srgbClr val="0000FF"/>
              </a:buClr>
              <a:buFont typeface="Wingdings" pitchFamily="2" charset="2"/>
              <a:buChar char="q"/>
            </a:pPr>
            <a:r>
              <a:rPr lang="en-US" altLang="en-US" sz="2600" dirty="0"/>
              <a:t>Time consistency of traffic data collection</a:t>
            </a:r>
          </a:p>
        </p:txBody>
      </p:sp>
      <p:sp>
        <p:nvSpPr>
          <p:cNvPr id="21507" name="Rectangle 2"/>
          <p:cNvSpPr txBox="1">
            <a:spLocks noChangeArrowheads="1"/>
          </p:cNvSpPr>
          <p:nvPr/>
        </p:nvSpPr>
        <p:spPr bwMode="auto">
          <a:xfrm>
            <a:off x="396875" y="1216025"/>
            <a:ext cx="8415338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 anchor="b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3300" b="1" dirty="0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Findings from Pilot Study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304800" y="1882775"/>
            <a:ext cx="8839200" cy="4427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>
            <a:lvl1pPr marL="361950" indent="-361950" defTabSz="33702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33702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809625" indent="-457200" defTabSz="33702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33702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33702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Clr>
                <a:srgbClr val="006600"/>
              </a:buClr>
              <a:buFont typeface="Wingdings" pitchFamily="2" charset="2"/>
              <a:buChar char="q"/>
            </a:pPr>
            <a:r>
              <a:rPr lang="en-US" altLang="en-US" sz="2600">
                <a:solidFill>
                  <a:srgbClr val="000000"/>
                </a:solidFill>
                <a:ea typeface="Calibri" pitchFamily="34" charset="0"/>
                <a:cs typeface="Calibri" pitchFamily="34" charset="0"/>
                <a:sym typeface="Calibri" pitchFamily="34" charset="0"/>
              </a:rPr>
              <a:t>To develop strategies to manage downtown accessibility due to the construction of major infrastructure and development projects over next few years (2015-2020).</a:t>
            </a:r>
          </a:p>
          <a:p>
            <a:pPr>
              <a:spcBef>
                <a:spcPct val="0"/>
              </a:spcBef>
              <a:buClr>
                <a:srgbClr val="006600"/>
              </a:buClr>
              <a:buFont typeface="Noto Symbol"/>
              <a:buChar char="❑"/>
            </a:pPr>
            <a:r>
              <a:rPr lang="en-US" altLang="en-US" sz="2600">
                <a:solidFill>
                  <a:srgbClr val="000000"/>
                </a:solidFill>
                <a:ea typeface="Calibri" pitchFamily="34" charset="0"/>
                <a:cs typeface="Calibri" pitchFamily="34" charset="0"/>
                <a:sym typeface="Calibri" pitchFamily="34" charset="0"/>
              </a:rPr>
              <a:t>Number of scenarios will be tested to evaluate expected traffic impact and to identify associated mitigation measures.</a:t>
            </a:r>
          </a:p>
          <a:p>
            <a:pPr lvl="2">
              <a:spcBef>
                <a:spcPts val="525"/>
              </a:spcBef>
              <a:buClr>
                <a:srgbClr val="006600"/>
              </a:buClr>
              <a:buFont typeface="Wingdings" pitchFamily="2" charset="2"/>
              <a:buChar char="v"/>
            </a:pPr>
            <a:r>
              <a:rPr lang="en-US" altLang="en-US" sz="2600">
                <a:solidFill>
                  <a:srgbClr val="000000"/>
                </a:solidFill>
                <a:ea typeface="Calibri" pitchFamily="34" charset="0"/>
                <a:cs typeface="Calibri" pitchFamily="34" charset="0"/>
                <a:sym typeface="Calibri" pitchFamily="34" charset="0"/>
              </a:rPr>
              <a:t>102 Avenue /Connors Road Closure - Valley Line LRT</a:t>
            </a:r>
          </a:p>
          <a:p>
            <a:pPr lvl="2">
              <a:spcBef>
                <a:spcPts val="525"/>
              </a:spcBef>
              <a:buClr>
                <a:srgbClr val="006600"/>
              </a:buClr>
              <a:buFont typeface="Wingdings" pitchFamily="2" charset="2"/>
              <a:buChar char="v"/>
            </a:pPr>
            <a:r>
              <a:rPr lang="en-US" altLang="en-US" sz="2600">
                <a:solidFill>
                  <a:srgbClr val="000000"/>
                </a:solidFill>
                <a:ea typeface="Calibri" pitchFamily="34" charset="0"/>
                <a:cs typeface="Calibri" pitchFamily="34" charset="0"/>
                <a:sym typeface="Calibri" pitchFamily="34" charset="0"/>
              </a:rPr>
              <a:t>104 Avenue Arena / Entertainment District</a:t>
            </a:r>
          </a:p>
          <a:p>
            <a:pPr lvl="2">
              <a:spcBef>
                <a:spcPts val="525"/>
              </a:spcBef>
              <a:buClr>
                <a:srgbClr val="006600"/>
              </a:buClr>
              <a:buFont typeface="Wingdings" pitchFamily="2" charset="2"/>
              <a:buChar char="v"/>
            </a:pPr>
            <a:r>
              <a:rPr lang="en-US" altLang="en-US" sz="2600">
                <a:solidFill>
                  <a:srgbClr val="000000"/>
                </a:solidFill>
                <a:ea typeface="Calibri" pitchFamily="34" charset="0"/>
                <a:cs typeface="Calibri" pitchFamily="34" charset="0"/>
                <a:sym typeface="Calibri" pitchFamily="34" charset="0"/>
              </a:rPr>
              <a:t>Jasper Avenue New Vision</a:t>
            </a:r>
          </a:p>
          <a:p>
            <a:pPr lvl="2">
              <a:spcBef>
                <a:spcPts val="525"/>
              </a:spcBef>
              <a:buClr>
                <a:srgbClr val="006600"/>
              </a:buClr>
              <a:buFont typeface="Wingdings" pitchFamily="2" charset="2"/>
              <a:buChar char="v"/>
            </a:pPr>
            <a:r>
              <a:rPr lang="en-US" altLang="en-US" sz="2600">
                <a:solidFill>
                  <a:srgbClr val="000000"/>
                </a:solidFill>
                <a:ea typeface="Calibri" pitchFamily="34" charset="0"/>
                <a:cs typeface="Calibri" pitchFamily="34" charset="0"/>
                <a:sym typeface="Calibri" pitchFamily="34" charset="0"/>
              </a:rPr>
              <a:t>Downtown bypass Commuter Route</a:t>
            </a:r>
          </a:p>
          <a:p>
            <a:pPr>
              <a:spcBef>
                <a:spcPts val="625"/>
              </a:spcBef>
              <a:buClr>
                <a:srgbClr val="0000FF"/>
              </a:buClr>
              <a:buFont typeface="Wingdings" pitchFamily="2" charset="2"/>
              <a:buChar char="q"/>
            </a:pPr>
            <a:endParaRPr lang="en-US" altLang="en-US" sz="2600"/>
          </a:p>
        </p:txBody>
      </p:sp>
      <p:sp>
        <p:nvSpPr>
          <p:cNvPr id="20483" name="Rectangle 2"/>
          <p:cNvSpPr txBox="1">
            <a:spLocks noChangeArrowheads="1"/>
          </p:cNvSpPr>
          <p:nvPr/>
        </p:nvSpPr>
        <p:spPr bwMode="auto">
          <a:xfrm>
            <a:off x="396875" y="1216025"/>
            <a:ext cx="8415338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 anchor="b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3300" b="1">
                <a:solidFill>
                  <a:srgbClr val="006600"/>
                </a:solidFill>
                <a:latin typeface="Verdana" pitchFamily="34" charset="0"/>
              </a:rPr>
              <a:t>Downtown Accessibility Study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 txBox="1">
            <a:spLocks noChangeArrowheads="1"/>
          </p:cNvSpPr>
          <p:nvPr/>
        </p:nvSpPr>
        <p:spPr bwMode="auto">
          <a:xfrm>
            <a:off x="396875" y="1196975"/>
            <a:ext cx="8415338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 anchor="b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300" b="1">
                <a:solidFill>
                  <a:srgbClr val="006600"/>
                </a:solidFill>
                <a:latin typeface="Verdana" pitchFamily="34" charset="0"/>
              </a:rPr>
              <a:t>Downtown DTA Study Area</a:t>
            </a:r>
          </a:p>
        </p:txBody>
      </p:sp>
      <p:pic>
        <p:nvPicPr>
          <p:cNvPr id="2150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9" t="18443" r="59808" b="14139"/>
          <a:stretch>
            <a:fillRect/>
          </a:stretch>
        </p:blipFill>
        <p:spPr bwMode="auto">
          <a:xfrm>
            <a:off x="250825" y="1828800"/>
            <a:ext cx="5692775" cy="49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7" t="13927" r="61731" b="13933"/>
          <a:stretch>
            <a:fillRect/>
          </a:stretch>
        </p:blipFill>
        <p:spPr bwMode="auto">
          <a:xfrm>
            <a:off x="250825" y="1855788"/>
            <a:ext cx="58801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443663" y="1808163"/>
            <a:ext cx="2514600" cy="5029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itchFamily="34" charset="0"/>
              </a:rPr>
              <a:t>Links: 4,085   /  </a:t>
            </a:r>
            <a:r>
              <a:rPr lang="en-US" altLang="en-US" sz="1800">
                <a:solidFill>
                  <a:srgbClr val="FF0000"/>
                </a:solidFill>
                <a:latin typeface="Arial" pitchFamily="34" charset="0"/>
              </a:rPr>
              <a:t>11,413  </a:t>
            </a:r>
            <a:r>
              <a:rPr lang="en-US" altLang="en-US" sz="1800">
                <a:latin typeface="Arial" pitchFamily="34" charset="0"/>
              </a:rPr>
              <a:t> 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en-US" altLang="en-US" sz="1800">
                <a:latin typeface="Arial" pitchFamily="34" charset="0"/>
              </a:rPr>
              <a:t>Nodes: 1,624  /  </a:t>
            </a:r>
            <a:r>
              <a:rPr lang="en-US" altLang="en-US" sz="1800">
                <a:solidFill>
                  <a:srgbClr val="FF0000"/>
                </a:solidFill>
                <a:latin typeface="Arial" pitchFamily="34" charset="0"/>
              </a:rPr>
              <a:t>4,509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en-US" altLang="en-US" sz="1800">
                <a:latin typeface="Arial" pitchFamily="34" charset="0"/>
              </a:rPr>
              <a:t>Signals: 261  /  </a:t>
            </a:r>
            <a:r>
              <a:rPr lang="en-US" altLang="en-US" sz="1800">
                <a:solidFill>
                  <a:srgbClr val="FF0000"/>
                </a:solidFill>
                <a:latin typeface="Arial" pitchFamily="34" charset="0"/>
              </a:rPr>
              <a:t>548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en-US" altLang="en-US" sz="1800">
                <a:latin typeface="Arial" pitchFamily="34" charset="0"/>
              </a:rPr>
              <a:t>Zones: 138  / </a:t>
            </a:r>
            <a:r>
              <a:rPr lang="en-US" altLang="en-US" sz="1800">
                <a:solidFill>
                  <a:srgbClr val="FF0000"/>
                </a:solidFill>
                <a:latin typeface="Arial" pitchFamily="34" charset="0"/>
              </a:rPr>
              <a:t>293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en-US" altLang="en-US" sz="1800">
                <a:latin typeface="Arial" pitchFamily="34" charset="0"/>
              </a:rPr>
              <a:t>Transit Lines: 140  / </a:t>
            </a:r>
            <a:r>
              <a:rPr lang="en-US" altLang="en-US" sz="1800">
                <a:solidFill>
                  <a:srgbClr val="FF0000"/>
                </a:solidFill>
                <a:latin typeface="Arial" pitchFamily="34" charset="0"/>
              </a:rPr>
              <a:t>201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en-US" altLang="en-US" sz="1800">
                <a:latin typeface="Arial" pitchFamily="34" charset="0"/>
              </a:rPr>
              <a:t>Auto: 77k veh/hr  /  </a:t>
            </a:r>
            <a:r>
              <a:rPr lang="en-US" altLang="en-US" sz="1800">
                <a:solidFill>
                  <a:srgbClr val="FF0000"/>
                </a:solidFill>
                <a:latin typeface="Arial" pitchFamily="34" charset="0"/>
              </a:rPr>
              <a:t>147k</a:t>
            </a:r>
            <a:r>
              <a:rPr lang="en-US" altLang="en-US" sz="1800">
                <a:latin typeface="Arial" pitchFamily="34" charset="0"/>
              </a:rPr>
              <a:t> 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en-US" altLang="en-US" sz="1800">
                <a:latin typeface="Arial" pitchFamily="34" charset="0"/>
              </a:rPr>
              <a:t>Truck: 1.9k veh/hr / </a:t>
            </a:r>
            <a:r>
              <a:rPr lang="en-US" altLang="en-US" sz="1800">
                <a:solidFill>
                  <a:srgbClr val="FF0000"/>
                </a:solidFill>
                <a:latin typeface="Arial" pitchFamily="34" charset="0"/>
              </a:rPr>
              <a:t>4.3k</a:t>
            </a:r>
          </a:p>
          <a:p>
            <a:pPr>
              <a:spcBef>
                <a:spcPts val="600"/>
              </a:spcBef>
              <a:buFontTx/>
              <a:buNone/>
            </a:pPr>
            <a:endParaRPr lang="en-US" altLang="en-US" sz="1800">
              <a:latin typeface="Arial" pitchFamily="34" charset="0"/>
            </a:endParaRPr>
          </a:p>
          <a:p>
            <a:pPr>
              <a:spcBef>
                <a:spcPts val="600"/>
              </a:spcBef>
              <a:buFontTx/>
              <a:buNone/>
            </a:pPr>
            <a:r>
              <a:rPr lang="en-US" altLang="en-US" sz="1800">
                <a:latin typeface="Arial" pitchFamily="34" charset="0"/>
              </a:rPr>
              <a:t>Employment:</a:t>
            </a:r>
            <a:r>
              <a:rPr lang="en-US" altLang="en-US" sz="1800">
                <a:solidFill>
                  <a:srgbClr val="FF0000"/>
                </a:solidFill>
                <a:latin typeface="Arial" pitchFamily="34" charset="0"/>
              </a:rPr>
              <a:t> 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en-US" altLang="en-US" sz="1800">
                <a:latin typeface="Arial" pitchFamily="34" charset="0"/>
              </a:rPr>
              <a:t>150k   / </a:t>
            </a:r>
            <a:r>
              <a:rPr lang="en-US" altLang="en-US" sz="1800">
                <a:solidFill>
                  <a:srgbClr val="FF0000"/>
                </a:solidFill>
                <a:latin typeface="Arial" pitchFamily="34" charset="0"/>
              </a:rPr>
              <a:t>275k (55%)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en-US" altLang="en-US" sz="1800">
                <a:latin typeface="Arial" pitchFamily="34" charset="0"/>
              </a:rPr>
              <a:t>Population:</a:t>
            </a:r>
            <a:r>
              <a:rPr lang="en-US" altLang="en-US" sz="1800">
                <a:solidFill>
                  <a:srgbClr val="FF0000"/>
                </a:solidFill>
                <a:latin typeface="Arial" pitchFamily="34" charset="0"/>
              </a:rPr>
              <a:t> 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en-US" altLang="en-US" sz="1800">
                <a:latin typeface="Arial" pitchFamily="34" charset="0"/>
              </a:rPr>
              <a:t>130k  / </a:t>
            </a:r>
            <a:r>
              <a:rPr lang="en-US" altLang="en-US" sz="1800">
                <a:solidFill>
                  <a:srgbClr val="FF0000"/>
                </a:solidFill>
                <a:latin typeface="Arial" pitchFamily="34" charset="0"/>
              </a:rPr>
              <a:t>266k (32%)</a:t>
            </a:r>
            <a:endParaRPr lang="en-US" altLang="en-US" sz="20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Outline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990600" y="2133600"/>
            <a:ext cx="7696200" cy="3992563"/>
          </a:xfrm>
        </p:spPr>
        <p:txBody>
          <a:bodyPr/>
          <a:lstStyle/>
          <a:p>
            <a:pPr>
              <a:buClr>
                <a:srgbClr val="660033"/>
              </a:buClr>
              <a:buFont typeface="Wingdings" pitchFamily="2" charset="2"/>
              <a:buChar char="v"/>
            </a:pPr>
            <a:r>
              <a:rPr lang="en-US" altLang="en-US" sz="2800" smtClean="0"/>
              <a:t>Project Introduction</a:t>
            </a:r>
          </a:p>
          <a:p>
            <a:pPr>
              <a:buClr>
                <a:srgbClr val="660033"/>
              </a:buClr>
              <a:buFont typeface="Wingdings" pitchFamily="2" charset="2"/>
              <a:buChar char="v"/>
            </a:pPr>
            <a:endParaRPr lang="en-US" altLang="en-US" sz="800" smtClean="0"/>
          </a:p>
          <a:p>
            <a:pPr>
              <a:buClr>
                <a:srgbClr val="660033"/>
              </a:buClr>
              <a:buFont typeface="Wingdings" pitchFamily="2" charset="2"/>
              <a:buChar char="v"/>
            </a:pPr>
            <a:r>
              <a:rPr lang="en-US" altLang="en-US" sz="2800" smtClean="0">
                <a:solidFill>
                  <a:srgbClr val="4597A0"/>
                </a:solidFill>
              </a:rPr>
              <a:t>Pilot DTA Model Development</a:t>
            </a:r>
          </a:p>
          <a:p>
            <a:pPr>
              <a:buClr>
                <a:srgbClr val="660033"/>
              </a:buClr>
              <a:buFont typeface="Wingdings" pitchFamily="2" charset="2"/>
              <a:buChar char="v"/>
            </a:pPr>
            <a:endParaRPr lang="en-US" altLang="en-US" sz="800" smtClean="0"/>
          </a:p>
          <a:p>
            <a:pPr>
              <a:buClr>
                <a:srgbClr val="800000"/>
              </a:buClr>
              <a:buFont typeface="Wingdings" pitchFamily="2" charset="2"/>
              <a:buChar char="v"/>
            </a:pPr>
            <a:r>
              <a:rPr lang="en-US" altLang="en-US" sz="2800" smtClean="0">
                <a:solidFill>
                  <a:srgbClr val="006600"/>
                </a:solidFill>
              </a:rPr>
              <a:t>Model Expansion / Applications</a:t>
            </a:r>
          </a:p>
          <a:p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 txBox="1">
            <a:spLocks noChangeArrowheads="1"/>
          </p:cNvSpPr>
          <p:nvPr/>
        </p:nvSpPr>
        <p:spPr bwMode="auto">
          <a:xfrm>
            <a:off x="396875" y="1276350"/>
            <a:ext cx="8415338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 anchor="b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300" b="1">
                <a:solidFill>
                  <a:srgbClr val="006600"/>
                </a:solidFill>
                <a:latin typeface="Verdana" pitchFamily="34" charset="0"/>
              </a:rPr>
              <a:t>Downtown DTA Network Update </a:t>
            </a:r>
          </a:p>
        </p:txBody>
      </p:sp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5683250" y="2133600"/>
            <a:ext cx="3232150" cy="923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>
            <a:lvl1pPr marL="285750" indent="-285750"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 typeface="Courier New" pitchFamily="49" charset="0"/>
              <a:buChar char="o"/>
            </a:pPr>
            <a:r>
              <a:rPr lang="en-US" altLang="en-US" sz="1800">
                <a:latin typeface="Arial" pitchFamily="34" charset="0"/>
              </a:rPr>
              <a:t>Lane Reduction / Closure</a:t>
            </a:r>
          </a:p>
          <a:p>
            <a:pPr>
              <a:spcBef>
                <a:spcPct val="0"/>
              </a:spcBef>
              <a:buFont typeface="Courier New" pitchFamily="49" charset="0"/>
              <a:buChar char="o"/>
            </a:pPr>
            <a:r>
              <a:rPr lang="en-US" altLang="en-US" sz="1800">
                <a:latin typeface="Arial" pitchFamily="34" charset="0"/>
              </a:rPr>
              <a:t>Turn Bans</a:t>
            </a:r>
          </a:p>
          <a:p>
            <a:pPr>
              <a:spcBef>
                <a:spcPct val="0"/>
              </a:spcBef>
              <a:buFont typeface="Courier New" pitchFamily="49" charset="0"/>
              <a:buChar char="o"/>
            </a:pPr>
            <a:r>
              <a:rPr lang="en-US" altLang="en-US" sz="1800">
                <a:latin typeface="Arial" pitchFamily="34" charset="0"/>
              </a:rPr>
              <a:t>Parking Bans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4611"/>
          <a:stretch/>
        </p:blipFill>
        <p:spPr>
          <a:xfrm>
            <a:off x="762000" y="2041525"/>
            <a:ext cx="4772025" cy="4457700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/>
          <a:stretch>
            <a:fillRect/>
          </a:stretch>
        </p:blipFill>
        <p:spPr bwMode="auto">
          <a:xfrm>
            <a:off x="755650" y="2041525"/>
            <a:ext cx="477837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4451350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1824038"/>
            <a:ext cx="4419600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6"/>
          <p:cNvSpPr>
            <a:spLocks noChangeArrowheads="1"/>
          </p:cNvSpPr>
          <p:nvPr/>
        </p:nvSpPr>
        <p:spPr bwMode="auto">
          <a:xfrm>
            <a:off x="1066800" y="5576888"/>
            <a:ext cx="2438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itchFamily="34" charset="0"/>
              </a:rPr>
              <a:t>4:00 – 5:00 PM</a:t>
            </a:r>
          </a:p>
        </p:txBody>
      </p:sp>
      <p:sp>
        <p:nvSpPr>
          <p:cNvPr id="23557" name="Rectangle 7"/>
          <p:cNvSpPr>
            <a:spLocks noChangeArrowheads="1"/>
          </p:cNvSpPr>
          <p:nvPr/>
        </p:nvSpPr>
        <p:spPr bwMode="auto">
          <a:xfrm>
            <a:off x="5867400" y="5500688"/>
            <a:ext cx="2438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itchFamily="34" charset="0"/>
              </a:rPr>
              <a:t>5:00 – 6:00 PM</a:t>
            </a:r>
          </a:p>
        </p:txBody>
      </p:sp>
      <p:sp>
        <p:nvSpPr>
          <p:cNvPr id="23558" name="Rectangle 8"/>
          <p:cNvSpPr>
            <a:spLocks noChangeArrowheads="1"/>
          </p:cNvSpPr>
          <p:nvPr/>
        </p:nvSpPr>
        <p:spPr bwMode="auto">
          <a:xfrm>
            <a:off x="1371600" y="6199188"/>
            <a:ext cx="58674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chemeClr val="accent2"/>
                </a:solidFill>
                <a:latin typeface="Verdana" pitchFamily="34" charset="0"/>
              </a:rPr>
              <a:t>Intersection Volume Scatter Plot (Auto)</a:t>
            </a:r>
          </a:p>
        </p:txBody>
      </p:sp>
      <p:sp>
        <p:nvSpPr>
          <p:cNvPr id="23559" name="Rectangle 2"/>
          <p:cNvSpPr txBox="1">
            <a:spLocks noChangeArrowheads="1"/>
          </p:cNvSpPr>
          <p:nvPr/>
        </p:nvSpPr>
        <p:spPr bwMode="auto">
          <a:xfrm>
            <a:off x="396875" y="1216025"/>
            <a:ext cx="8415338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 anchor="b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300" b="1">
                <a:solidFill>
                  <a:srgbClr val="006600"/>
                </a:solidFill>
                <a:latin typeface="Verdana" pitchFamily="34" charset="0"/>
              </a:rPr>
              <a:t>Model Calibration</a:t>
            </a:r>
            <a:endParaRPr lang="en-US" altLang="en-US" sz="3300" b="1">
              <a:solidFill>
                <a:srgbClr val="660033"/>
              </a:solidFill>
              <a:latin typeface="Verdana" pitchFamily="34" charset="0"/>
            </a:endParaRPr>
          </a:p>
        </p:txBody>
      </p:sp>
      <p:sp>
        <p:nvSpPr>
          <p:cNvPr id="23560" name="Text Box 9"/>
          <p:cNvSpPr txBox="1">
            <a:spLocks noChangeArrowheads="1"/>
          </p:cNvSpPr>
          <p:nvPr/>
        </p:nvSpPr>
        <p:spPr bwMode="auto">
          <a:xfrm>
            <a:off x="1066800" y="2360613"/>
            <a:ext cx="1066800" cy="45878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33702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33702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33702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33702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33702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Arial" pitchFamily="34" charset="0"/>
              </a:rPr>
              <a:t>R</a:t>
            </a:r>
            <a:r>
              <a:rPr lang="en-US" altLang="en-US" sz="1200" baseline="30000">
                <a:latin typeface="Arial" pitchFamily="34" charset="0"/>
              </a:rPr>
              <a:t>2</a:t>
            </a:r>
            <a:r>
              <a:rPr lang="en-US" altLang="en-US" sz="1200">
                <a:latin typeface="Arial" pitchFamily="34" charset="0"/>
              </a:rPr>
              <a:t>=0.9405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Arial" pitchFamily="34" charset="0"/>
              </a:rPr>
              <a:t>Slope=1.025</a:t>
            </a:r>
          </a:p>
        </p:txBody>
      </p:sp>
      <p:sp>
        <p:nvSpPr>
          <p:cNvPr id="23561" name="Text Box 10"/>
          <p:cNvSpPr txBox="1">
            <a:spLocks noChangeArrowheads="1"/>
          </p:cNvSpPr>
          <p:nvPr/>
        </p:nvSpPr>
        <p:spPr bwMode="auto">
          <a:xfrm>
            <a:off x="5334000" y="2298700"/>
            <a:ext cx="1066800" cy="458788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33702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33702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33702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33702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33702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Arial" pitchFamily="34" charset="0"/>
              </a:rPr>
              <a:t>R</a:t>
            </a:r>
            <a:r>
              <a:rPr lang="en-US" altLang="en-US" sz="1200" baseline="30000">
                <a:latin typeface="Arial" pitchFamily="34" charset="0"/>
              </a:rPr>
              <a:t>2</a:t>
            </a:r>
            <a:r>
              <a:rPr lang="en-US" altLang="en-US" sz="1200">
                <a:latin typeface="Arial" pitchFamily="34" charset="0"/>
              </a:rPr>
              <a:t>=0.9420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Arial" pitchFamily="34" charset="0"/>
              </a:rPr>
              <a:t>Slope=1.058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/>
          <p:cNvSpPr>
            <a:spLocks noChangeArrowheads="1"/>
          </p:cNvSpPr>
          <p:nvPr/>
        </p:nvSpPr>
        <p:spPr bwMode="auto">
          <a:xfrm>
            <a:off x="1081088" y="6202363"/>
            <a:ext cx="70485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006600"/>
                </a:solidFill>
                <a:latin typeface="Verdana" pitchFamily="34" charset="0"/>
              </a:rPr>
              <a:t>Corridors Travel Time Comparison</a:t>
            </a:r>
          </a:p>
        </p:txBody>
      </p:sp>
      <p:sp>
        <p:nvSpPr>
          <p:cNvPr id="24579" name="Rectangle 2"/>
          <p:cNvSpPr txBox="1">
            <a:spLocks noChangeArrowheads="1"/>
          </p:cNvSpPr>
          <p:nvPr/>
        </p:nvSpPr>
        <p:spPr bwMode="auto">
          <a:xfrm>
            <a:off x="396875" y="1216025"/>
            <a:ext cx="8415338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 anchor="b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300" b="1">
                <a:solidFill>
                  <a:srgbClr val="006600"/>
                </a:solidFill>
                <a:latin typeface="Verdana" pitchFamily="34" charset="0"/>
              </a:rPr>
              <a:t>Model Calibration</a:t>
            </a:r>
            <a:endParaRPr lang="en-US" altLang="en-US" sz="3300" b="1">
              <a:solidFill>
                <a:srgbClr val="660033"/>
              </a:solidFill>
              <a:latin typeface="Verdana" pitchFamily="34" charset="0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3935732"/>
              </p:ext>
            </p:extLst>
          </p:nvPr>
        </p:nvGraphicFramePr>
        <p:xfrm>
          <a:off x="157559" y="1864784"/>
          <a:ext cx="8646752" cy="4464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520825"/>
            <a:ext cx="7056438" cy="498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2"/>
          <p:cNvSpPr txBox="1">
            <a:spLocks noChangeArrowheads="1"/>
          </p:cNvSpPr>
          <p:nvPr/>
        </p:nvSpPr>
        <p:spPr bwMode="auto">
          <a:xfrm>
            <a:off x="396875" y="1216025"/>
            <a:ext cx="8415338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 anchor="b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300" b="1">
                <a:solidFill>
                  <a:srgbClr val="006600"/>
                </a:solidFill>
                <a:latin typeface="Verdana" pitchFamily="34" charset="0"/>
              </a:rPr>
              <a:t>Link Flow Comparison</a:t>
            </a:r>
            <a:endParaRPr lang="en-US" altLang="en-US" sz="3300" b="1">
              <a:solidFill>
                <a:srgbClr val="660033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2" name="Text Box 4"/>
          <p:cNvSpPr txBox="1">
            <a:spLocks noChangeArrowheads="1"/>
          </p:cNvSpPr>
          <p:nvPr/>
        </p:nvSpPr>
        <p:spPr bwMode="auto">
          <a:xfrm>
            <a:off x="287338" y="2408238"/>
            <a:ext cx="8305800" cy="169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>
            <a:lvl1pPr defTabSz="33702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33702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33702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33702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33702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3370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3370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3370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3370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5000"/>
              </a:spcBef>
              <a:spcAft>
                <a:spcPct val="25000"/>
              </a:spcAft>
              <a:buClr>
                <a:srgbClr val="006600"/>
              </a:buClr>
              <a:buFont typeface="Wingdings" pitchFamily="2" charset="2"/>
              <a:buChar char="q"/>
              <a:defRPr/>
            </a:pPr>
            <a:r>
              <a:rPr lang="en-US" altLang="en-US" sz="2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</a:t>
            </a:r>
            <a:r>
              <a:rPr lang="en-US" altLang="en-US" sz="2600" dirty="0" smtClean="0">
                <a:latin typeface="Calibri" pitchFamily="34" charset="0"/>
                <a:cs typeface="+mn-cs"/>
              </a:rPr>
              <a:t>Model Result is credible</a:t>
            </a:r>
          </a:p>
          <a:p>
            <a:pPr algn="ctr">
              <a:spcBef>
                <a:spcPct val="25000"/>
              </a:spcBef>
              <a:spcAft>
                <a:spcPct val="25000"/>
              </a:spcAft>
              <a:buClr>
                <a:srgbClr val="006600"/>
              </a:buClr>
              <a:buFont typeface="Wingdings" pitchFamily="2" charset="2"/>
              <a:buChar char="q"/>
              <a:defRPr/>
            </a:pPr>
            <a:r>
              <a:rPr lang="en-US" alt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</a:t>
            </a:r>
            <a:r>
              <a:rPr lang="en-US" altLang="en-US" sz="2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More Projects to Come</a:t>
            </a:r>
          </a:p>
          <a:p>
            <a:pPr algn="ctr">
              <a:spcBef>
                <a:spcPct val="25000"/>
              </a:spcBef>
              <a:spcAft>
                <a:spcPct val="25000"/>
              </a:spcAft>
              <a:buClr>
                <a:srgbClr val="006600"/>
              </a:buClr>
              <a:buFont typeface="Wingdings" pitchFamily="2" charset="2"/>
              <a:buChar char="q"/>
              <a:defRPr/>
            </a:pPr>
            <a:r>
              <a:rPr lang="en-US" altLang="en-US" sz="2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Benefit Transportation Planning</a:t>
            </a:r>
          </a:p>
        </p:txBody>
      </p:sp>
      <p:sp>
        <p:nvSpPr>
          <p:cNvPr id="26627" name="Rectangle 2"/>
          <p:cNvSpPr txBox="1">
            <a:spLocks noChangeArrowheads="1"/>
          </p:cNvSpPr>
          <p:nvPr/>
        </p:nvSpPr>
        <p:spPr bwMode="auto">
          <a:xfrm>
            <a:off x="323850" y="1400175"/>
            <a:ext cx="8415338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 anchor="b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300" b="1">
                <a:solidFill>
                  <a:srgbClr val="006600"/>
                </a:solidFill>
                <a:latin typeface="Verdana" pitchFamily="34" charset="0"/>
              </a:rPr>
              <a:t>A Succesful Story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3352800"/>
            <a:ext cx="8229600" cy="13716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4000" b="1" smtClean="0">
                <a:solidFill>
                  <a:srgbClr val="660033"/>
                </a:solidFill>
                <a:latin typeface="Trebuchet MS" pitchFamily="34" charset="0"/>
              </a:rPr>
              <a:t>peter.xin@edmonton.ca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4000" b="1" smtClean="0">
                <a:solidFill>
                  <a:srgbClr val="660033"/>
                </a:solidFill>
                <a:latin typeface="Trebuchet MS" pitchFamily="34" charset="0"/>
              </a:rPr>
              <a:t>cherry.liu@edmonton.ca</a:t>
            </a:r>
            <a:endParaRPr lang="en-US" altLang="en-US" sz="3000" b="1" smtClean="0">
              <a:solidFill>
                <a:srgbClr val="00AEC5"/>
              </a:solidFill>
              <a:latin typeface="Trebuchet MS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altLang="en-US" sz="4000" b="1" smtClean="0"/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altLang="en-US" sz="2200" b="1" smtClean="0"/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altLang="en-US" sz="2200" b="1" smtClean="0"/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altLang="en-US" sz="2200" b="1" smtClean="0"/>
          </a:p>
        </p:txBody>
      </p:sp>
      <p:sp>
        <p:nvSpPr>
          <p:cNvPr id="27651" name="WordArt 4"/>
          <p:cNvSpPr>
            <a:spLocks noChangeArrowheads="1" noChangeShapeType="1" noTextEdit="1"/>
          </p:cNvSpPr>
          <p:nvPr/>
        </p:nvSpPr>
        <p:spPr bwMode="auto">
          <a:xfrm>
            <a:off x="2819400" y="1828800"/>
            <a:ext cx="3124200" cy="600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Questions?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SPR Bridge Closure study area_fu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0" t="12878" r="13235" b="32576"/>
          <a:stretch>
            <a:fillRect/>
          </a:stretch>
        </p:blipFill>
        <p:spPr bwMode="auto">
          <a:xfrm>
            <a:off x="0" y="1657350"/>
            <a:ext cx="91662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Freeform 19"/>
          <p:cNvSpPr>
            <a:spLocks/>
          </p:cNvSpPr>
          <p:nvPr/>
        </p:nvSpPr>
        <p:spPr bwMode="auto">
          <a:xfrm>
            <a:off x="4640263" y="4740275"/>
            <a:ext cx="379412" cy="87313"/>
          </a:xfrm>
          <a:custGeom>
            <a:avLst/>
            <a:gdLst>
              <a:gd name="T0" fmla="*/ 0 w 240"/>
              <a:gd name="T1" fmla="*/ 2147483647 h 56"/>
              <a:gd name="T2" fmla="*/ 2147483647 w 240"/>
              <a:gd name="T3" fmla="*/ 2147483647 h 56"/>
              <a:gd name="T4" fmla="*/ 2147483647 w 240"/>
              <a:gd name="T5" fmla="*/ 2147483647 h 5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40" h="56">
                <a:moveTo>
                  <a:pt x="0" y="56"/>
                </a:moveTo>
                <a:cubicBezTo>
                  <a:pt x="28" y="36"/>
                  <a:pt x="56" y="16"/>
                  <a:pt x="96" y="8"/>
                </a:cubicBezTo>
                <a:cubicBezTo>
                  <a:pt x="136" y="0"/>
                  <a:pt x="188" y="4"/>
                  <a:pt x="240" y="8"/>
                </a:cubicBezTo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332" name="Group 20"/>
          <p:cNvGrpSpPr>
            <a:grpSpLocks/>
          </p:cNvGrpSpPr>
          <p:nvPr/>
        </p:nvGrpSpPr>
        <p:grpSpPr bwMode="auto">
          <a:xfrm>
            <a:off x="1155700" y="2692400"/>
            <a:ext cx="8010525" cy="3954463"/>
            <a:chOff x="728" y="1696"/>
            <a:chExt cx="5046" cy="2491"/>
          </a:xfrm>
        </p:grpSpPr>
        <p:grpSp>
          <p:nvGrpSpPr>
            <p:cNvPr id="29703" name="Group 5"/>
            <p:cNvGrpSpPr>
              <a:grpSpLocks/>
            </p:cNvGrpSpPr>
            <p:nvPr/>
          </p:nvGrpSpPr>
          <p:grpSpPr bwMode="auto">
            <a:xfrm>
              <a:off x="739" y="1718"/>
              <a:ext cx="4093" cy="661"/>
              <a:chOff x="768" y="1583"/>
              <a:chExt cx="4058" cy="680"/>
            </a:xfrm>
          </p:grpSpPr>
          <p:grpSp>
            <p:nvGrpSpPr>
              <p:cNvPr id="29711" name="Group 6"/>
              <p:cNvGrpSpPr>
                <a:grpSpLocks/>
              </p:cNvGrpSpPr>
              <p:nvPr/>
            </p:nvGrpSpPr>
            <p:grpSpPr bwMode="auto">
              <a:xfrm>
                <a:off x="768" y="1583"/>
                <a:ext cx="3632" cy="680"/>
                <a:chOff x="768" y="1583"/>
                <a:chExt cx="3632" cy="680"/>
              </a:xfrm>
            </p:grpSpPr>
            <p:sp>
              <p:nvSpPr>
                <p:cNvPr id="29713" name="Line 6"/>
                <p:cNvSpPr>
                  <a:spLocks noChangeShapeType="1"/>
                </p:cNvSpPr>
                <p:nvPr/>
              </p:nvSpPr>
              <p:spPr bwMode="auto">
                <a:xfrm>
                  <a:off x="768" y="1583"/>
                  <a:ext cx="2791" cy="49"/>
                </a:xfrm>
                <a:prstGeom prst="line">
                  <a:avLst/>
                </a:prstGeom>
                <a:noFill/>
                <a:ln w="508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714" name="Line 10"/>
                <p:cNvSpPr>
                  <a:spLocks noChangeShapeType="1"/>
                </p:cNvSpPr>
                <p:nvPr/>
              </p:nvSpPr>
              <p:spPr bwMode="auto">
                <a:xfrm>
                  <a:off x="3548" y="1632"/>
                  <a:ext cx="852" cy="631"/>
                </a:xfrm>
                <a:prstGeom prst="line">
                  <a:avLst/>
                </a:prstGeom>
                <a:noFill/>
                <a:ln w="508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9712" name="Line 11"/>
              <p:cNvSpPr>
                <a:spLocks noChangeShapeType="1"/>
              </p:cNvSpPr>
              <p:nvPr/>
            </p:nvSpPr>
            <p:spPr bwMode="auto">
              <a:xfrm>
                <a:off x="4400" y="2256"/>
                <a:ext cx="426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704" name="Group 10"/>
            <p:cNvGrpSpPr>
              <a:grpSpLocks/>
            </p:cNvGrpSpPr>
            <p:nvPr/>
          </p:nvGrpSpPr>
          <p:grpSpPr bwMode="auto">
            <a:xfrm>
              <a:off x="4832" y="2372"/>
              <a:ext cx="797" cy="662"/>
              <a:chOff x="4826" y="2256"/>
              <a:chExt cx="790" cy="681"/>
            </a:xfrm>
          </p:grpSpPr>
          <p:sp>
            <p:nvSpPr>
              <p:cNvPr id="29709" name="Line 12"/>
              <p:cNvSpPr>
                <a:spLocks noChangeShapeType="1"/>
              </p:cNvSpPr>
              <p:nvPr/>
            </p:nvSpPr>
            <p:spPr bwMode="auto">
              <a:xfrm>
                <a:off x="4826" y="2256"/>
                <a:ext cx="142" cy="681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0" name="Line 16"/>
              <p:cNvSpPr>
                <a:spLocks noChangeShapeType="1"/>
              </p:cNvSpPr>
              <p:nvPr/>
            </p:nvSpPr>
            <p:spPr bwMode="auto">
              <a:xfrm flipV="1">
                <a:off x="4968" y="2784"/>
                <a:ext cx="648" cy="153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705" name="Group 13"/>
            <p:cNvGrpSpPr>
              <a:grpSpLocks/>
            </p:cNvGrpSpPr>
            <p:nvPr/>
          </p:nvGrpSpPr>
          <p:grpSpPr bwMode="auto">
            <a:xfrm>
              <a:off x="728" y="2885"/>
              <a:ext cx="5046" cy="1302"/>
              <a:chOff x="757" y="2819"/>
              <a:chExt cx="5003" cy="1340"/>
            </a:xfrm>
          </p:grpSpPr>
          <p:sp>
            <p:nvSpPr>
              <p:cNvPr id="29707" name="Line 14"/>
              <p:cNvSpPr>
                <a:spLocks noChangeShapeType="1"/>
              </p:cNvSpPr>
              <p:nvPr/>
            </p:nvSpPr>
            <p:spPr bwMode="auto">
              <a:xfrm>
                <a:off x="757" y="3883"/>
                <a:ext cx="1892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08" name="Freeform 17"/>
              <p:cNvSpPr>
                <a:spLocks/>
              </p:cNvSpPr>
              <p:nvPr/>
            </p:nvSpPr>
            <p:spPr bwMode="auto">
              <a:xfrm>
                <a:off x="2649" y="2819"/>
                <a:ext cx="3111" cy="1340"/>
              </a:xfrm>
              <a:custGeom>
                <a:avLst/>
                <a:gdLst>
                  <a:gd name="T0" fmla="*/ 2302 w 3156"/>
                  <a:gd name="T1" fmla="*/ 0 h 1323"/>
                  <a:gd name="T2" fmla="*/ 2371 w 3156"/>
                  <a:gd name="T3" fmla="*/ 267 h 1323"/>
                  <a:gd name="T4" fmla="*/ 2380 w 3156"/>
                  <a:gd name="T5" fmla="*/ 359 h 1323"/>
                  <a:gd name="T6" fmla="*/ 2388 w 3156"/>
                  <a:gd name="T7" fmla="*/ 404 h 1323"/>
                  <a:gd name="T8" fmla="*/ 2403 w 3156"/>
                  <a:gd name="T9" fmla="*/ 595 h 1323"/>
                  <a:gd name="T10" fmla="*/ 2380 w 3156"/>
                  <a:gd name="T11" fmla="*/ 727 h 1323"/>
                  <a:gd name="T12" fmla="*/ 2270 w 3156"/>
                  <a:gd name="T13" fmla="*/ 765 h 1323"/>
                  <a:gd name="T14" fmla="*/ 1942 w 3156"/>
                  <a:gd name="T15" fmla="*/ 719 h 1323"/>
                  <a:gd name="T16" fmla="*/ 1849 w 3156"/>
                  <a:gd name="T17" fmla="*/ 780 h 1323"/>
                  <a:gd name="T18" fmla="*/ 1813 w 3156"/>
                  <a:gd name="T19" fmla="*/ 871 h 1323"/>
                  <a:gd name="T20" fmla="*/ 1785 w 3156"/>
                  <a:gd name="T21" fmla="*/ 1009 h 1323"/>
                  <a:gd name="T22" fmla="*/ 1767 w 3156"/>
                  <a:gd name="T23" fmla="*/ 1177 h 1323"/>
                  <a:gd name="T24" fmla="*/ 1755 w 3156"/>
                  <a:gd name="T25" fmla="*/ 1346 h 1323"/>
                  <a:gd name="T26" fmla="*/ 1727 w 3156"/>
                  <a:gd name="T27" fmla="*/ 1437 h 1323"/>
                  <a:gd name="T28" fmla="*/ 1658 w 3156"/>
                  <a:gd name="T29" fmla="*/ 1599 h 1323"/>
                  <a:gd name="T30" fmla="*/ 1576 w 3156"/>
                  <a:gd name="T31" fmla="*/ 1645 h 1323"/>
                  <a:gd name="T32" fmla="*/ 1512 w 3156"/>
                  <a:gd name="T33" fmla="*/ 1667 h 1323"/>
                  <a:gd name="T34" fmla="*/ 1407 w 3156"/>
                  <a:gd name="T35" fmla="*/ 1575 h 1323"/>
                  <a:gd name="T36" fmla="*/ 1348 w 3156"/>
                  <a:gd name="T37" fmla="*/ 1545 h 1323"/>
                  <a:gd name="T38" fmla="*/ 1125 w 3156"/>
                  <a:gd name="T39" fmla="*/ 1422 h 1323"/>
                  <a:gd name="T40" fmla="*/ 894 w 3156"/>
                  <a:gd name="T41" fmla="*/ 1299 h 1323"/>
                  <a:gd name="T42" fmla="*/ 832 w 3156"/>
                  <a:gd name="T43" fmla="*/ 1247 h 1323"/>
                  <a:gd name="T44" fmla="*/ 776 w 3156"/>
                  <a:gd name="T45" fmla="*/ 1215 h 1323"/>
                  <a:gd name="T46" fmla="*/ 588 w 3156"/>
                  <a:gd name="T47" fmla="*/ 1116 h 1323"/>
                  <a:gd name="T48" fmla="*/ 539 w 3156"/>
                  <a:gd name="T49" fmla="*/ 1094 h 1323"/>
                  <a:gd name="T50" fmla="*/ 480 w 3156"/>
                  <a:gd name="T51" fmla="*/ 986 h 1323"/>
                  <a:gd name="T52" fmla="*/ 393 w 3156"/>
                  <a:gd name="T53" fmla="*/ 925 h 1323"/>
                  <a:gd name="T54" fmla="*/ 306 w 3156"/>
                  <a:gd name="T55" fmla="*/ 871 h 1323"/>
                  <a:gd name="T56" fmla="*/ 220 w 3156"/>
                  <a:gd name="T57" fmla="*/ 916 h 1323"/>
                  <a:gd name="T58" fmla="*/ 118 w 3156"/>
                  <a:gd name="T59" fmla="*/ 963 h 1323"/>
                  <a:gd name="T60" fmla="*/ 65 w 3156"/>
                  <a:gd name="T61" fmla="*/ 1009 h 1323"/>
                  <a:gd name="T62" fmla="*/ 18 w 3156"/>
                  <a:gd name="T63" fmla="*/ 1155 h 1323"/>
                  <a:gd name="T64" fmla="*/ 12 w 3156"/>
                  <a:gd name="T65" fmla="*/ 1262 h 1323"/>
                  <a:gd name="T66" fmla="*/ 0 w 3156"/>
                  <a:gd name="T67" fmla="*/ 1339 h 132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156" h="1323">
                    <a:moveTo>
                      <a:pt x="3024" y="0"/>
                    </a:moveTo>
                    <a:cubicBezTo>
                      <a:pt x="3052" y="80"/>
                      <a:pt x="3068" y="141"/>
                      <a:pt x="3114" y="210"/>
                    </a:cubicBezTo>
                    <a:cubicBezTo>
                      <a:pt x="3117" y="228"/>
                      <a:pt x="3121" y="263"/>
                      <a:pt x="3126" y="282"/>
                    </a:cubicBezTo>
                    <a:cubicBezTo>
                      <a:pt x="3129" y="294"/>
                      <a:pt x="3138" y="318"/>
                      <a:pt x="3138" y="318"/>
                    </a:cubicBezTo>
                    <a:cubicBezTo>
                      <a:pt x="3145" y="368"/>
                      <a:pt x="3156" y="468"/>
                      <a:pt x="3156" y="468"/>
                    </a:cubicBezTo>
                    <a:cubicBezTo>
                      <a:pt x="3154" y="481"/>
                      <a:pt x="3143" y="558"/>
                      <a:pt x="3126" y="570"/>
                    </a:cubicBezTo>
                    <a:cubicBezTo>
                      <a:pt x="3089" y="596"/>
                      <a:pt x="3023" y="590"/>
                      <a:pt x="2982" y="600"/>
                    </a:cubicBezTo>
                    <a:cubicBezTo>
                      <a:pt x="2837" y="590"/>
                      <a:pt x="2694" y="577"/>
                      <a:pt x="2550" y="564"/>
                    </a:cubicBezTo>
                    <a:cubicBezTo>
                      <a:pt x="2499" y="551"/>
                      <a:pt x="2472" y="587"/>
                      <a:pt x="2430" y="612"/>
                    </a:cubicBezTo>
                    <a:cubicBezTo>
                      <a:pt x="2417" y="638"/>
                      <a:pt x="2382" y="684"/>
                      <a:pt x="2382" y="684"/>
                    </a:cubicBezTo>
                    <a:cubicBezTo>
                      <a:pt x="2370" y="720"/>
                      <a:pt x="2367" y="760"/>
                      <a:pt x="2346" y="792"/>
                    </a:cubicBezTo>
                    <a:cubicBezTo>
                      <a:pt x="2341" y="837"/>
                      <a:pt x="2343" y="883"/>
                      <a:pt x="2322" y="924"/>
                    </a:cubicBezTo>
                    <a:cubicBezTo>
                      <a:pt x="2319" y="962"/>
                      <a:pt x="2319" y="1017"/>
                      <a:pt x="2304" y="1056"/>
                    </a:cubicBezTo>
                    <a:cubicBezTo>
                      <a:pt x="2295" y="1080"/>
                      <a:pt x="2277" y="1102"/>
                      <a:pt x="2268" y="1128"/>
                    </a:cubicBezTo>
                    <a:cubicBezTo>
                      <a:pt x="2257" y="1206"/>
                      <a:pt x="2246" y="1231"/>
                      <a:pt x="2178" y="1254"/>
                    </a:cubicBezTo>
                    <a:cubicBezTo>
                      <a:pt x="2148" y="1284"/>
                      <a:pt x="2111" y="1284"/>
                      <a:pt x="2070" y="1290"/>
                    </a:cubicBezTo>
                    <a:cubicBezTo>
                      <a:pt x="2021" y="1323"/>
                      <a:pt x="2048" y="1316"/>
                      <a:pt x="1986" y="1308"/>
                    </a:cubicBezTo>
                    <a:cubicBezTo>
                      <a:pt x="1938" y="1289"/>
                      <a:pt x="1895" y="1257"/>
                      <a:pt x="1848" y="1236"/>
                    </a:cubicBezTo>
                    <a:cubicBezTo>
                      <a:pt x="1833" y="1229"/>
                      <a:pt x="1784" y="1216"/>
                      <a:pt x="1770" y="1212"/>
                    </a:cubicBezTo>
                    <a:cubicBezTo>
                      <a:pt x="1698" y="1169"/>
                      <a:pt x="1558" y="1124"/>
                      <a:pt x="1476" y="1116"/>
                    </a:cubicBezTo>
                    <a:cubicBezTo>
                      <a:pt x="1375" y="1091"/>
                      <a:pt x="1276" y="1050"/>
                      <a:pt x="1176" y="1020"/>
                    </a:cubicBezTo>
                    <a:cubicBezTo>
                      <a:pt x="1149" y="1012"/>
                      <a:pt x="1118" y="991"/>
                      <a:pt x="1092" y="978"/>
                    </a:cubicBezTo>
                    <a:cubicBezTo>
                      <a:pt x="1069" y="966"/>
                      <a:pt x="1044" y="964"/>
                      <a:pt x="1020" y="954"/>
                    </a:cubicBezTo>
                    <a:cubicBezTo>
                      <a:pt x="928" y="915"/>
                      <a:pt x="877" y="885"/>
                      <a:pt x="774" y="876"/>
                    </a:cubicBezTo>
                    <a:cubicBezTo>
                      <a:pt x="752" y="870"/>
                      <a:pt x="725" y="873"/>
                      <a:pt x="708" y="858"/>
                    </a:cubicBezTo>
                    <a:cubicBezTo>
                      <a:pt x="678" y="831"/>
                      <a:pt x="672" y="798"/>
                      <a:pt x="630" y="774"/>
                    </a:cubicBezTo>
                    <a:cubicBezTo>
                      <a:pt x="602" y="758"/>
                      <a:pt x="536" y="739"/>
                      <a:pt x="516" y="726"/>
                    </a:cubicBezTo>
                    <a:cubicBezTo>
                      <a:pt x="475" y="698"/>
                      <a:pt x="450" y="690"/>
                      <a:pt x="402" y="684"/>
                    </a:cubicBezTo>
                    <a:cubicBezTo>
                      <a:pt x="358" y="690"/>
                      <a:pt x="330" y="708"/>
                      <a:pt x="288" y="720"/>
                    </a:cubicBezTo>
                    <a:cubicBezTo>
                      <a:pt x="265" y="726"/>
                      <a:pt x="189" y="738"/>
                      <a:pt x="156" y="756"/>
                    </a:cubicBezTo>
                    <a:cubicBezTo>
                      <a:pt x="86" y="795"/>
                      <a:pt x="154" y="769"/>
                      <a:pt x="84" y="792"/>
                    </a:cubicBezTo>
                    <a:cubicBezTo>
                      <a:pt x="54" y="822"/>
                      <a:pt x="32" y="865"/>
                      <a:pt x="18" y="906"/>
                    </a:cubicBezTo>
                    <a:cubicBezTo>
                      <a:pt x="16" y="934"/>
                      <a:pt x="15" y="962"/>
                      <a:pt x="12" y="990"/>
                    </a:cubicBezTo>
                    <a:cubicBezTo>
                      <a:pt x="10" y="1010"/>
                      <a:pt x="0" y="1030"/>
                      <a:pt x="0" y="1050"/>
                    </a:cubicBezTo>
                  </a:path>
                </a:pathLst>
              </a:cu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29706" name="Straight Connector 3"/>
            <p:cNvCxnSpPr>
              <a:cxnSpLocks noChangeShapeType="1"/>
            </p:cNvCxnSpPr>
            <p:nvPr/>
          </p:nvCxnSpPr>
          <p:spPr bwMode="auto">
            <a:xfrm flipV="1">
              <a:off x="750" y="1696"/>
              <a:ext cx="4" cy="2227"/>
            </a:xfrm>
            <a:prstGeom prst="line">
              <a:avLst/>
            </a:prstGeom>
            <a:noFill/>
            <a:ln w="508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3322" name="Line 17"/>
          <p:cNvSpPr>
            <a:spLocks noChangeShapeType="1"/>
          </p:cNvSpPr>
          <p:nvPr/>
        </p:nvSpPr>
        <p:spPr bwMode="auto">
          <a:xfrm>
            <a:off x="4921250" y="5172075"/>
            <a:ext cx="461963" cy="0"/>
          </a:xfrm>
          <a:prstGeom prst="line">
            <a:avLst/>
          </a:prstGeom>
          <a:noFill/>
          <a:ln w="50800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2" name="Rectangle 2"/>
          <p:cNvSpPr txBox="1">
            <a:spLocks noChangeArrowheads="1"/>
          </p:cNvSpPr>
          <p:nvPr/>
        </p:nvSpPr>
        <p:spPr bwMode="auto">
          <a:xfrm>
            <a:off x="384175" y="1216025"/>
            <a:ext cx="8415338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 anchor="b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300" b="1">
                <a:solidFill>
                  <a:srgbClr val="660033"/>
                </a:solidFill>
                <a:latin typeface="Verdana" pitchFamily="34" charset="0"/>
              </a:rPr>
              <a:t>Study Area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animBg="1"/>
      <p:bldP spid="133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 txBox="1">
            <a:spLocks noChangeArrowheads="1"/>
          </p:cNvSpPr>
          <p:nvPr/>
        </p:nvSpPr>
        <p:spPr bwMode="auto">
          <a:xfrm>
            <a:off x="26988" y="5486400"/>
            <a:ext cx="9117012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 anchor="b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300" b="1">
                <a:solidFill>
                  <a:srgbClr val="660033"/>
                </a:solidFill>
                <a:latin typeface="Verdana" pitchFamily="34" charset="0"/>
              </a:rPr>
              <a:t>Transit Travel Time Comparison</a:t>
            </a:r>
          </a:p>
        </p:txBody>
      </p:sp>
      <p:grpSp>
        <p:nvGrpSpPr>
          <p:cNvPr id="28675" name="Group 3"/>
          <p:cNvGrpSpPr>
            <a:grpSpLocks/>
          </p:cNvGrpSpPr>
          <p:nvPr/>
        </p:nvGrpSpPr>
        <p:grpSpPr bwMode="auto">
          <a:xfrm>
            <a:off x="0" y="1905000"/>
            <a:ext cx="9139238" cy="3382963"/>
            <a:chOff x="0" y="1200"/>
            <a:chExt cx="5757" cy="2131"/>
          </a:xfrm>
        </p:grpSpPr>
        <p:pic>
          <p:nvPicPr>
            <p:cNvPr id="2868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49" t="11040" r="6500" b="2000"/>
            <a:stretch>
              <a:fillRect/>
            </a:stretch>
          </p:blipFill>
          <p:spPr bwMode="auto">
            <a:xfrm>
              <a:off x="2925" y="1201"/>
              <a:ext cx="2832" cy="2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9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49" t="11040" r="6500" b="2000"/>
            <a:stretch>
              <a:fillRect/>
            </a:stretch>
          </p:blipFill>
          <p:spPr bwMode="auto">
            <a:xfrm>
              <a:off x="0" y="1200"/>
              <a:ext cx="2845" cy="2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90" name="Line 6"/>
            <p:cNvSpPr>
              <a:spLocks noChangeShapeType="1"/>
            </p:cNvSpPr>
            <p:nvPr/>
          </p:nvSpPr>
          <p:spPr bwMode="auto">
            <a:xfrm>
              <a:off x="816" y="3072"/>
              <a:ext cx="0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1" name="Line 7"/>
            <p:cNvSpPr>
              <a:spLocks noChangeShapeType="1"/>
            </p:cNvSpPr>
            <p:nvPr/>
          </p:nvSpPr>
          <p:spPr bwMode="auto">
            <a:xfrm>
              <a:off x="3744" y="3072"/>
              <a:ext cx="0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0904" name="Group 8"/>
          <p:cNvGrpSpPr>
            <a:grpSpLocks/>
          </p:cNvGrpSpPr>
          <p:nvPr/>
        </p:nvGrpSpPr>
        <p:grpSpPr bwMode="auto">
          <a:xfrm>
            <a:off x="0" y="1900238"/>
            <a:ext cx="9140825" cy="3379787"/>
            <a:chOff x="0" y="3343"/>
            <a:chExt cx="5758" cy="2129"/>
          </a:xfrm>
        </p:grpSpPr>
        <p:pic>
          <p:nvPicPr>
            <p:cNvPr id="28684" name="Picture 5"/>
            <p:cNvPicPr preferRelativeResize="0"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63" t="11046" r="6485" b="2115"/>
            <a:stretch>
              <a:fillRect/>
            </a:stretch>
          </p:blipFill>
          <p:spPr bwMode="auto">
            <a:xfrm>
              <a:off x="2925" y="3343"/>
              <a:ext cx="2833" cy="2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5" name="Picture 8"/>
            <p:cNvPicPr preferRelativeResize="0"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49" t="11040" r="6500" b="2000"/>
            <a:stretch>
              <a:fillRect/>
            </a:stretch>
          </p:blipFill>
          <p:spPr bwMode="auto">
            <a:xfrm>
              <a:off x="0" y="3343"/>
              <a:ext cx="2845" cy="2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6" name="Line 11"/>
            <p:cNvSpPr>
              <a:spLocks noChangeShapeType="1"/>
            </p:cNvSpPr>
            <p:nvPr/>
          </p:nvSpPr>
          <p:spPr bwMode="auto">
            <a:xfrm>
              <a:off x="1152" y="5215"/>
              <a:ext cx="0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7" name="Line 12"/>
            <p:cNvSpPr>
              <a:spLocks noChangeShapeType="1"/>
            </p:cNvSpPr>
            <p:nvPr/>
          </p:nvSpPr>
          <p:spPr bwMode="auto">
            <a:xfrm>
              <a:off x="4080" y="5215"/>
              <a:ext cx="0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0909" name="Group 13"/>
          <p:cNvGrpSpPr>
            <a:grpSpLocks/>
          </p:cNvGrpSpPr>
          <p:nvPr/>
        </p:nvGrpSpPr>
        <p:grpSpPr bwMode="auto">
          <a:xfrm>
            <a:off x="0" y="1900238"/>
            <a:ext cx="9140825" cy="3381375"/>
            <a:chOff x="0" y="-1393"/>
            <a:chExt cx="5758" cy="2130"/>
          </a:xfrm>
        </p:grpSpPr>
        <p:pic>
          <p:nvPicPr>
            <p:cNvPr id="28680" name="Picture 6"/>
            <p:cNvPicPr preferRelativeResize="0"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63" t="11046" r="6485" b="2115"/>
            <a:stretch>
              <a:fillRect/>
            </a:stretch>
          </p:blipFill>
          <p:spPr bwMode="auto">
            <a:xfrm>
              <a:off x="2925" y="-1393"/>
              <a:ext cx="2833" cy="2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1" name="Picture 9"/>
            <p:cNvPicPr preferRelativeResize="0"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49" t="11040" r="6500" b="2000"/>
            <a:stretch>
              <a:fillRect/>
            </a:stretch>
          </p:blipFill>
          <p:spPr bwMode="auto">
            <a:xfrm>
              <a:off x="0" y="-1392"/>
              <a:ext cx="2845" cy="2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2" name="Line 16"/>
            <p:cNvSpPr>
              <a:spLocks noChangeShapeType="1"/>
            </p:cNvSpPr>
            <p:nvPr/>
          </p:nvSpPr>
          <p:spPr bwMode="auto">
            <a:xfrm>
              <a:off x="1632" y="480"/>
              <a:ext cx="0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3" name="Line 17"/>
            <p:cNvSpPr>
              <a:spLocks noChangeShapeType="1"/>
            </p:cNvSpPr>
            <p:nvPr/>
          </p:nvSpPr>
          <p:spPr bwMode="auto">
            <a:xfrm>
              <a:off x="4560" y="480"/>
              <a:ext cx="0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8" name="Rectangle 10"/>
          <p:cNvSpPr>
            <a:spLocks noChangeArrowheads="1"/>
          </p:cNvSpPr>
          <p:nvPr/>
        </p:nvSpPr>
        <p:spPr bwMode="auto">
          <a:xfrm>
            <a:off x="1066800" y="1371600"/>
            <a:ext cx="251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Verdana" pitchFamily="34" charset="0"/>
              </a:rPr>
              <a:t>Bridge Open</a:t>
            </a:r>
          </a:p>
        </p:txBody>
      </p:sp>
      <p:sp>
        <p:nvSpPr>
          <p:cNvPr id="28679" name="Rectangle 10"/>
          <p:cNvSpPr>
            <a:spLocks noChangeArrowheads="1"/>
          </p:cNvSpPr>
          <p:nvPr/>
        </p:nvSpPr>
        <p:spPr bwMode="auto">
          <a:xfrm>
            <a:off x="5486400" y="1371600"/>
            <a:ext cx="251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Verdana" pitchFamily="34" charset="0"/>
              </a:rPr>
              <a:t>Bridge Closure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3" descr="stuy ar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828800"/>
            <a:ext cx="41529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AutoShape 4"/>
          <p:cNvSpPr>
            <a:spLocks noChangeArrowheads="1"/>
          </p:cNvSpPr>
          <p:nvPr/>
        </p:nvSpPr>
        <p:spPr bwMode="auto">
          <a:xfrm>
            <a:off x="3733800" y="4419600"/>
            <a:ext cx="123825" cy="152400"/>
          </a:xfrm>
          <a:prstGeom prst="star5">
            <a:avLst/>
          </a:prstGeom>
          <a:solidFill>
            <a:srgbClr val="FF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charset="0"/>
              <a:cs typeface="+mn-cs"/>
            </a:endParaRPr>
          </a:p>
        </p:txBody>
      </p:sp>
      <p:pic>
        <p:nvPicPr>
          <p:cNvPr id="512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" r="301"/>
          <a:stretch>
            <a:fillRect/>
          </a:stretch>
        </p:blipFill>
        <p:spPr bwMode="auto">
          <a:xfrm>
            <a:off x="152400" y="1981200"/>
            <a:ext cx="426720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Line 9"/>
          <p:cNvSpPr>
            <a:spLocks noChangeShapeType="1"/>
          </p:cNvSpPr>
          <p:nvPr/>
        </p:nvSpPr>
        <p:spPr bwMode="auto">
          <a:xfrm flipV="1">
            <a:off x="3581400" y="3733800"/>
            <a:ext cx="1295400" cy="1143000"/>
          </a:xfrm>
          <a:prstGeom prst="line">
            <a:avLst/>
          </a:prstGeom>
          <a:noFill/>
          <a:ln w="9525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Line 10"/>
          <p:cNvSpPr>
            <a:spLocks noChangeShapeType="1"/>
          </p:cNvSpPr>
          <p:nvPr/>
        </p:nvSpPr>
        <p:spPr bwMode="auto">
          <a:xfrm>
            <a:off x="3581400" y="4953000"/>
            <a:ext cx="1524000" cy="16764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96875" y="1657350"/>
            <a:ext cx="8415338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 anchor="b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300" b="1">
                <a:latin typeface="Verdana" pitchFamily="34" charset="0"/>
              </a:rPr>
              <a:t>Pilot Study - Stony Plain Road Bridge Closure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animBg="1"/>
      <p:bldP spid="51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2" descr="StnyPlnRdOvrGroat_Over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t="11873" r="1900" b="3526"/>
          <a:stretch>
            <a:fillRect/>
          </a:stretch>
        </p:blipFill>
        <p:spPr bwMode="auto">
          <a:xfrm>
            <a:off x="414338" y="1905000"/>
            <a:ext cx="8501062" cy="487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1"/>
          <p:cNvSpPr txBox="1">
            <a:spLocks noChangeArrowheads="1"/>
          </p:cNvSpPr>
          <p:nvPr/>
        </p:nvSpPr>
        <p:spPr bwMode="auto">
          <a:xfrm>
            <a:off x="4191000" y="2209800"/>
            <a:ext cx="47244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Arial" pitchFamily="34" charset="0"/>
              </a:rPr>
              <a:t>STONY PLAIN ROAD OVER GROAT ROAD BRIDGE REHABILIATION – SITE OVERVIEW</a:t>
            </a:r>
            <a:endParaRPr lang="en-CA" altLang="en-US" sz="1800" b="1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6148" name="Rectangle 2"/>
          <p:cNvSpPr txBox="1">
            <a:spLocks noChangeArrowheads="1"/>
          </p:cNvSpPr>
          <p:nvPr/>
        </p:nvSpPr>
        <p:spPr bwMode="auto">
          <a:xfrm>
            <a:off x="396875" y="1216025"/>
            <a:ext cx="8415338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 anchor="b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300" b="1">
                <a:latin typeface="Verdana" pitchFamily="34" charset="0"/>
              </a:rPr>
              <a:t>Project Location</a:t>
            </a:r>
          </a:p>
        </p:txBody>
      </p:sp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5562600" y="5457825"/>
            <a:ext cx="3352800" cy="13239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33702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33702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33702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33702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33702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Arial" pitchFamily="34" charset="0"/>
              </a:rPr>
              <a:t>Stony Plain Road Bridge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latin typeface="Arial" pitchFamily="34" charset="0"/>
              </a:rPr>
              <a:t> 20,000 – 30,000 veh/day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latin typeface="Arial" pitchFamily="34" charset="0"/>
              </a:rPr>
              <a:t> 1,800 veh/hr - WBD in PM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 txBox="1">
            <a:spLocks noChangeArrowheads="1"/>
          </p:cNvSpPr>
          <p:nvPr/>
        </p:nvSpPr>
        <p:spPr bwMode="auto">
          <a:xfrm>
            <a:off x="393700" y="1219200"/>
            <a:ext cx="8415338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 anchor="b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3300" b="1" dirty="0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Pilot Model Development</a:t>
            </a:r>
          </a:p>
        </p:txBody>
      </p:sp>
      <p:sp>
        <p:nvSpPr>
          <p:cNvPr id="7171" name="Rectangle 1"/>
          <p:cNvSpPr>
            <a:spLocks noChangeArrowheads="1"/>
          </p:cNvSpPr>
          <p:nvPr/>
        </p:nvSpPr>
        <p:spPr bwMode="auto">
          <a:xfrm>
            <a:off x="914400" y="2098675"/>
            <a:ext cx="2740025" cy="644525"/>
          </a:xfrm>
          <a:prstGeom prst="rect">
            <a:avLst/>
          </a:prstGeom>
          <a:solidFill>
            <a:schemeClr val="accent1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800">
                <a:latin typeface="Verdana" pitchFamily="34" charset="0"/>
              </a:rPr>
              <a:t>Identify study area </a:t>
            </a:r>
          </a:p>
        </p:txBody>
      </p:sp>
      <p:sp>
        <p:nvSpPr>
          <p:cNvPr id="7172" name="Rectangle 8"/>
          <p:cNvSpPr>
            <a:spLocks noChangeArrowheads="1"/>
          </p:cNvSpPr>
          <p:nvPr/>
        </p:nvSpPr>
        <p:spPr bwMode="auto">
          <a:xfrm>
            <a:off x="914400" y="3257550"/>
            <a:ext cx="2740025" cy="644525"/>
          </a:xfrm>
          <a:prstGeom prst="rect">
            <a:avLst/>
          </a:prstGeom>
          <a:solidFill>
            <a:schemeClr val="accent1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800">
                <a:latin typeface="Arial" pitchFamily="34" charset="0"/>
              </a:rPr>
              <a:t>Collect background information</a:t>
            </a:r>
          </a:p>
        </p:txBody>
      </p:sp>
      <p:sp>
        <p:nvSpPr>
          <p:cNvPr id="7173" name="Down Arrow 9"/>
          <p:cNvSpPr>
            <a:spLocks noChangeArrowheads="1"/>
          </p:cNvSpPr>
          <p:nvPr/>
        </p:nvSpPr>
        <p:spPr bwMode="auto">
          <a:xfrm>
            <a:off x="2060575" y="3906838"/>
            <a:ext cx="255588" cy="509587"/>
          </a:xfrm>
          <a:prstGeom prst="downArrow">
            <a:avLst>
              <a:gd name="adj1" fmla="val 50000"/>
              <a:gd name="adj2" fmla="val 5038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CA" altLang="en-US" sz="1800">
              <a:latin typeface="Verdana" pitchFamily="34" charset="0"/>
            </a:endParaRPr>
          </a:p>
        </p:txBody>
      </p:sp>
      <p:sp>
        <p:nvSpPr>
          <p:cNvPr id="7174" name="Rectangle 10"/>
          <p:cNvSpPr>
            <a:spLocks noChangeArrowheads="1"/>
          </p:cNvSpPr>
          <p:nvPr/>
        </p:nvSpPr>
        <p:spPr bwMode="auto">
          <a:xfrm>
            <a:off x="914400" y="4416425"/>
            <a:ext cx="2740025" cy="644525"/>
          </a:xfrm>
          <a:prstGeom prst="rect">
            <a:avLst/>
          </a:prstGeom>
          <a:solidFill>
            <a:schemeClr val="accent1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800">
                <a:latin typeface="Arial" pitchFamily="34" charset="0"/>
              </a:rPr>
              <a:t>Develop EMME sub area model </a:t>
            </a:r>
            <a:endParaRPr lang="en-CA" altLang="en-US" sz="1800">
              <a:latin typeface="Verdana" pitchFamily="34" charset="0"/>
            </a:endParaRPr>
          </a:p>
        </p:txBody>
      </p:sp>
      <p:sp>
        <p:nvSpPr>
          <p:cNvPr id="7175" name="Down Arrow 11"/>
          <p:cNvSpPr>
            <a:spLocks noChangeArrowheads="1"/>
          </p:cNvSpPr>
          <p:nvPr/>
        </p:nvSpPr>
        <p:spPr bwMode="auto">
          <a:xfrm>
            <a:off x="2060575" y="5065713"/>
            <a:ext cx="255588" cy="509587"/>
          </a:xfrm>
          <a:prstGeom prst="downArrow">
            <a:avLst>
              <a:gd name="adj1" fmla="val 50000"/>
              <a:gd name="adj2" fmla="val 5038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CA" altLang="en-US" sz="1800">
              <a:latin typeface="Verdana" pitchFamily="34" charset="0"/>
            </a:endParaRPr>
          </a:p>
        </p:txBody>
      </p:sp>
      <p:sp>
        <p:nvSpPr>
          <p:cNvPr id="7176" name="Rectangle 12"/>
          <p:cNvSpPr>
            <a:spLocks noChangeArrowheads="1"/>
          </p:cNvSpPr>
          <p:nvPr/>
        </p:nvSpPr>
        <p:spPr bwMode="auto">
          <a:xfrm>
            <a:off x="914400" y="5575300"/>
            <a:ext cx="2740025" cy="644525"/>
          </a:xfrm>
          <a:prstGeom prst="rect">
            <a:avLst/>
          </a:prstGeom>
          <a:solidFill>
            <a:schemeClr val="accent1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800">
                <a:latin typeface="Arial" pitchFamily="34" charset="0"/>
              </a:rPr>
              <a:t>Perform demand adjustment</a:t>
            </a:r>
            <a:endParaRPr lang="en-CA" altLang="en-US" sz="1800">
              <a:latin typeface="Verdana" pitchFamily="34" charset="0"/>
            </a:endParaRPr>
          </a:p>
        </p:txBody>
      </p:sp>
      <p:sp>
        <p:nvSpPr>
          <p:cNvPr id="7177" name="Rectangle 14"/>
          <p:cNvSpPr>
            <a:spLocks noChangeArrowheads="1"/>
          </p:cNvSpPr>
          <p:nvPr/>
        </p:nvSpPr>
        <p:spPr bwMode="auto">
          <a:xfrm>
            <a:off x="5373688" y="3286125"/>
            <a:ext cx="3313112" cy="642938"/>
          </a:xfrm>
          <a:prstGeom prst="rect">
            <a:avLst/>
          </a:prstGeom>
          <a:solidFill>
            <a:schemeClr val="accent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800">
                <a:latin typeface="Verdana" pitchFamily="34" charset="0"/>
              </a:rPr>
              <a:t>Calibrate DTA base model (SPR Bridge Open)</a:t>
            </a:r>
            <a:r>
              <a:rPr lang="en-CA" altLang="en-US" sz="1600">
                <a:latin typeface="Verdana" pitchFamily="34" charset="0"/>
              </a:rPr>
              <a:t> </a:t>
            </a:r>
          </a:p>
        </p:txBody>
      </p:sp>
      <p:sp>
        <p:nvSpPr>
          <p:cNvPr id="7178" name="Down Arrow 15"/>
          <p:cNvSpPr>
            <a:spLocks noChangeArrowheads="1"/>
          </p:cNvSpPr>
          <p:nvPr/>
        </p:nvSpPr>
        <p:spPr bwMode="auto">
          <a:xfrm>
            <a:off x="6902450" y="3935413"/>
            <a:ext cx="255588" cy="509587"/>
          </a:xfrm>
          <a:prstGeom prst="downArrow">
            <a:avLst>
              <a:gd name="adj1" fmla="val 50000"/>
              <a:gd name="adj2" fmla="val 5038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CA" altLang="en-US" sz="1800">
              <a:latin typeface="Verdana" pitchFamily="34" charset="0"/>
            </a:endParaRPr>
          </a:p>
        </p:txBody>
      </p:sp>
      <p:sp>
        <p:nvSpPr>
          <p:cNvPr id="7179" name="Rectangle 16"/>
          <p:cNvSpPr>
            <a:spLocks noChangeArrowheads="1"/>
          </p:cNvSpPr>
          <p:nvPr/>
        </p:nvSpPr>
        <p:spPr bwMode="auto">
          <a:xfrm>
            <a:off x="5373688" y="4445000"/>
            <a:ext cx="3313112" cy="642938"/>
          </a:xfrm>
          <a:prstGeom prst="rect">
            <a:avLst/>
          </a:prstGeom>
          <a:solidFill>
            <a:schemeClr val="accent1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800">
                <a:latin typeface="Verdana" pitchFamily="34" charset="0"/>
              </a:rPr>
              <a:t>Validate DTA base model (SPR Bridge Closure)</a:t>
            </a:r>
          </a:p>
        </p:txBody>
      </p:sp>
      <p:sp>
        <p:nvSpPr>
          <p:cNvPr id="7180" name="Down Arrow 17"/>
          <p:cNvSpPr>
            <a:spLocks noChangeArrowheads="1"/>
          </p:cNvSpPr>
          <p:nvPr/>
        </p:nvSpPr>
        <p:spPr bwMode="auto">
          <a:xfrm>
            <a:off x="6902450" y="5094288"/>
            <a:ext cx="255588" cy="509587"/>
          </a:xfrm>
          <a:prstGeom prst="downArrow">
            <a:avLst>
              <a:gd name="adj1" fmla="val 50000"/>
              <a:gd name="adj2" fmla="val 5038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CA" altLang="en-US" sz="1800">
              <a:latin typeface="Verdana" pitchFamily="34" charset="0"/>
            </a:endParaRPr>
          </a:p>
        </p:txBody>
      </p:sp>
      <p:sp>
        <p:nvSpPr>
          <p:cNvPr id="19" name="U-Turn Arrow 18"/>
          <p:cNvSpPr/>
          <p:nvPr/>
        </p:nvSpPr>
        <p:spPr bwMode="auto">
          <a:xfrm>
            <a:off x="4306888" y="1735138"/>
            <a:ext cx="2932112" cy="685800"/>
          </a:xfrm>
          <a:prstGeom prst="uturnArrow">
            <a:avLst>
              <a:gd name="adj1" fmla="val 16628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defRPr/>
            </a:pPr>
            <a:endParaRPr lang="en-CA">
              <a:latin typeface="Verdana" pitchFamily="34" charset="0"/>
              <a:cs typeface="+mn-cs"/>
            </a:endParaRPr>
          </a:p>
        </p:txBody>
      </p:sp>
      <p:sp>
        <p:nvSpPr>
          <p:cNvPr id="7182" name="Rectangle 20"/>
          <p:cNvSpPr>
            <a:spLocks noChangeArrowheads="1"/>
          </p:cNvSpPr>
          <p:nvPr/>
        </p:nvSpPr>
        <p:spPr bwMode="auto">
          <a:xfrm>
            <a:off x="4310063" y="2362200"/>
            <a:ext cx="109537" cy="426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CA" altLang="en-US" sz="1800">
              <a:latin typeface="Verdana" pitchFamily="34" charset="0"/>
            </a:endParaRPr>
          </a:p>
        </p:txBody>
      </p:sp>
      <p:sp>
        <p:nvSpPr>
          <p:cNvPr id="23" name="L-Shape 22"/>
          <p:cNvSpPr/>
          <p:nvPr/>
        </p:nvSpPr>
        <p:spPr bwMode="auto">
          <a:xfrm>
            <a:off x="2125663" y="6400800"/>
            <a:ext cx="2293937" cy="228600"/>
          </a:xfrm>
          <a:prstGeom prst="corner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defRPr/>
            </a:pPr>
            <a:endParaRPr lang="en-CA">
              <a:latin typeface="Verdana" pitchFamily="34" charset="0"/>
              <a:cs typeface="+mn-cs"/>
            </a:endParaRPr>
          </a:p>
        </p:txBody>
      </p:sp>
      <p:sp>
        <p:nvSpPr>
          <p:cNvPr id="7184" name="Down Arrow 26"/>
          <p:cNvSpPr>
            <a:spLocks noChangeArrowheads="1"/>
          </p:cNvSpPr>
          <p:nvPr/>
        </p:nvSpPr>
        <p:spPr bwMode="auto">
          <a:xfrm>
            <a:off x="2060575" y="2747963"/>
            <a:ext cx="255588" cy="509587"/>
          </a:xfrm>
          <a:prstGeom prst="downArrow">
            <a:avLst>
              <a:gd name="adj1" fmla="val 50000"/>
              <a:gd name="adj2" fmla="val 5038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CA" altLang="en-US" sz="1800">
              <a:latin typeface="Verdana" pitchFamily="34" charset="0"/>
            </a:endParaRPr>
          </a:p>
        </p:txBody>
      </p:sp>
      <p:sp>
        <p:nvSpPr>
          <p:cNvPr id="7185" name="Rectangle 23"/>
          <p:cNvSpPr>
            <a:spLocks noChangeArrowheads="1"/>
          </p:cNvSpPr>
          <p:nvPr/>
        </p:nvSpPr>
        <p:spPr bwMode="auto">
          <a:xfrm>
            <a:off x="2125663" y="6248400"/>
            <a:ext cx="127000" cy="2571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CA" altLang="en-US" sz="1800">
              <a:latin typeface="Verdana" pitchFamily="34" charset="0"/>
            </a:endParaRPr>
          </a:p>
        </p:txBody>
      </p:sp>
      <p:sp>
        <p:nvSpPr>
          <p:cNvPr id="7186" name="Rectangle 28"/>
          <p:cNvSpPr>
            <a:spLocks noChangeArrowheads="1"/>
          </p:cNvSpPr>
          <p:nvPr/>
        </p:nvSpPr>
        <p:spPr bwMode="auto">
          <a:xfrm>
            <a:off x="5373688" y="5603875"/>
            <a:ext cx="3313112" cy="644525"/>
          </a:xfrm>
          <a:prstGeom prst="rect">
            <a:avLst/>
          </a:prstGeom>
          <a:solidFill>
            <a:schemeClr val="accent1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800">
                <a:latin typeface="Verdana" pitchFamily="34" charset="0"/>
              </a:rPr>
              <a:t>Analyze DTA Model results</a:t>
            </a:r>
            <a:r>
              <a:rPr lang="en-CA" altLang="en-US" sz="2000">
                <a:latin typeface="Verdana" pitchFamily="34" charset="0"/>
              </a:rPr>
              <a:t> </a:t>
            </a:r>
          </a:p>
        </p:txBody>
      </p:sp>
      <p:sp>
        <p:nvSpPr>
          <p:cNvPr id="7187" name="Rectangle 12"/>
          <p:cNvSpPr>
            <a:spLocks noChangeArrowheads="1"/>
          </p:cNvSpPr>
          <p:nvPr/>
        </p:nvSpPr>
        <p:spPr bwMode="auto">
          <a:xfrm>
            <a:off x="5334000" y="2209800"/>
            <a:ext cx="3352800" cy="644525"/>
          </a:xfrm>
          <a:prstGeom prst="rect">
            <a:avLst/>
          </a:prstGeom>
          <a:solidFill>
            <a:schemeClr val="accent1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800">
                <a:latin typeface="Verdana" pitchFamily="34" charset="0"/>
              </a:rPr>
              <a:t>Build DTA base model</a:t>
            </a:r>
          </a:p>
        </p:txBody>
      </p:sp>
      <p:sp>
        <p:nvSpPr>
          <p:cNvPr id="7188" name="Down Arrow 15"/>
          <p:cNvSpPr>
            <a:spLocks noChangeArrowheads="1"/>
          </p:cNvSpPr>
          <p:nvPr/>
        </p:nvSpPr>
        <p:spPr bwMode="auto">
          <a:xfrm>
            <a:off x="6907213" y="2874963"/>
            <a:ext cx="255587" cy="401637"/>
          </a:xfrm>
          <a:prstGeom prst="downArrow">
            <a:avLst>
              <a:gd name="adj1" fmla="val 50000"/>
              <a:gd name="adj2" fmla="val 39708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CA" altLang="en-US" sz="18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7" t="18956" r="56944" b="23007"/>
          <a:stretch>
            <a:fillRect/>
          </a:stretch>
        </p:blipFill>
        <p:spPr bwMode="auto">
          <a:xfrm>
            <a:off x="827088" y="3465513"/>
            <a:ext cx="7308850" cy="334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81000" y="1772816"/>
            <a:ext cx="8991600" cy="1981200"/>
          </a:xfrm>
        </p:spPr>
        <p:txBody>
          <a:bodyPr/>
          <a:lstStyle/>
          <a:p>
            <a:pPr marL="0" indent="0" defTabSz="247650">
              <a:spcBef>
                <a:spcPts val="300"/>
              </a:spcBef>
              <a:buClr>
                <a:srgbClr val="0000FF"/>
              </a:buClr>
              <a:buFont typeface="Wingdings" pitchFamily="2" charset="2"/>
              <a:buChar char="q"/>
            </a:pPr>
            <a:r>
              <a:rPr lang="en-US" altLang="en-US" sz="2600" dirty="0" smtClean="0"/>
              <a:t>  Traffic Demand </a:t>
            </a:r>
          </a:p>
          <a:p>
            <a:pPr marL="0" indent="0" defTabSz="247650">
              <a:spcBef>
                <a:spcPts val="300"/>
              </a:spcBef>
              <a:buClr>
                <a:srgbClr val="0000FF"/>
              </a:buClr>
              <a:buFont typeface="Wingdings" pitchFamily="2" charset="2"/>
              <a:buChar char="q"/>
            </a:pPr>
            <a:r>
              <a:rPr lang="en-US" altLang="en-US" sz="2600" dirty="0" smtClean="0"/>
              <a:t>  Network Supply</a:t>
            </a:r>
          </a:p>
          <a:p>
            <a:pPr marL="0" indent="0" defTabSz="247650">
              <a:spcBef>
                <a:spcPts val="300"/>
              </a:spcBef>
              <a:buClr>
                <a:srgbClr val="0000FF"/>
              </a:buClr>
              <a:buFont typeface="Wingdings" pitchFamily="2" charset="2"/>
              <a:buChar char="q"/>
            </a:pPr>
            <a:r>
              <a:rPr lang="en-US" altLang="en-US" sz="2600" dirty="0" smtClean="0"/>
              <a:t>  Intersection Control</a:t>
            </a:r>
          </a:p>
          <a:p>
            <a:pPr marL="0" indent="0" defTabSz="247650">
              <a:spcBef>
                <a:spcPts val="300"/>
              </a:spcBef>
              <a:buClr>
                <a:srgbClr val="0000FF"/>
              </a:buClr>
              <a:buFont typeface="Wingdings" pitchFamily="2" charset="2"/>
              <a:buChar char="q"/>
            </a:pPr>
            <a:r>
              <a:rPr lang="en-US" altLang="en-US" sz="2600" dirty="0" smtClean="0"/>
              <a:t>  Traffic Counts &amp; Travel Times</a:t>
            </a:r>
          </a:p>
          <a:p>
            <a:pPr marL="0" indent="0" defTabSz="247650">
              <a:buClr>
                <a:srgbClr val="0000FF"/>
              </a:buClr>
              <a:buFont typeface="Wingdings" pitchFamily="2" charset="2"/>
              <a:buChar char="q"/>
            </a:pPr>
            <a:endParaRPr lang="en-US" altLang="en-US" sz="2600" dirty="0" smtClean="0"/>
          </a:p>
        </p:txBody>
      </p:sp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96875" y="1216025"/>
            <a:ext cx="8415338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 anchor="b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3300" b="1" dirty="0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Data Collection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341438"/>
            <a:ext cx="83820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336675"/>
            <a:ext cx="83820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457200" y="6076950"/>
            <a:ext cx="8382000" cy="400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00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Links: 4,085          Nodes: 1,624             Signals: 261 </a:t>
            </a:r>
          </a:p>
        </p:txBody>
      </p:sp>
      <p:sp>
        <p:nvSpPr>
          <p:cNvPr id="15371" name="Rectangle 11"/>
          <p:cNvSpPr>
            <a:spLocks noChangeArrowheads="1"/>
          </p:cNvSpPr>
          <p:nvPr/>
        </p:nvSpPr>
        <p:spPr bwMode="auto">
          <a:xfrm>
            <a:off x="7162800" y="6057900"/>
            <a:ext cx="1600200" cy="400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33702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33702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33702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33702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33702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Zones: 138 </a:t>
            </a:r>
          </a:p>
        </p:txBody>
      </p:sp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465138" y="6461125"/>
            <a:ext cx="2201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33702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33702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33702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33702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33702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00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Transit Lines: 140</a:t>
            </a: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124200" y="6461125"/>
            <a:ext cx="57912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00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Auto: 77,000 veh/hr            Truck: 1,900 veh/hr</a:t>
            </a:r>
          </a:p>
        </p:txBody>
      </p:sp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336675"/>
            <a:ext cx="83820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Rectangle 2"/>
          <p:cNvSpPr txBox="1">
            <a:spLocks noChangeArrowheads="1"/>
          </p:cNvSpPr>
          <p:nvPr/>
        </p:nvSpPr>
        <p:spPr bwMode="auto">
          <a:xfrm>
            <a:off x="396875" y="1216025"/>
            <a:ext cx="8415338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 anchor="b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3300" b="1" dirty="0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DTA Model Building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1" grpId="0" animBg="1"/>
      <p:bldP spid="15372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9"/>
          <p:cNvGrpSpPr>
            <a:grpSpLocks/>
          </p:cNvGrpSpPr>
          <p:nvPr/>
        </p:nvGrpSpPr>
        <p:grpSpPr bwMode="auto">
          <a:xfrm>
            <a:off x="0" y="1973263"/>
            <a:ext cx="9144000" cy="4122737"/>
            <a:chOff x="0" y="3456"/>
            <a:chExt cx="19872" cy="10387"/>
          </a:xfrm>
        </p:grpSpPr>
        <p:sp>
          <p:nvSpPr>
            <p:cNvPr id="10248" name="Rectangle 4"/>
            <p:cNvSpPr>
              <a:spLocks noChangeArrowheads="1"/>
            </p:cNvSpPr>
            <p:nvPr/>
          </p:nvSpPr>
          <p:spPr bwMode="auto">
            <a:xfrm>
              <a:off x="1822" y="12288"/>
              <a:ext cx="5961" cy="1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37020" tIns="168510" rIns="337020" bIns="168510">
              <a:spAutoFit/>
            </a:bodyPr>
            <a:lstStyle>
              <a:lvl1pPr defTabSz="912813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912813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912813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912813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912813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Verdana" pitchFamily="34" charset="0"/>
                </a:rPr>
                <a:t>4:00 – 5:00 PM</a:t>
              </a:r>
            </a:p>
          </p:txBody>
        </p:sp>
        <p:pic>
          <p:nvPicPr>
            <p:cNvPr id="10249" name="Picture 5"/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12" t="45270" r="21202" b="20030"/>
            <a:stretch>
              <a:fillRect/>
            </a:stretch>
          </p:blipFill>
          <p:spPr bwMode="auto">
            <a:xfrm>
              <a:off x="0" y="3456"/>
              <a:ext cx="9770" cy="9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0" name="Picture 6"/>
            <p:cNvPicPr preferRelativeResize="0"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38" t="45441" r="21326" b="20239"/>
            <a:stretch>
              <a:fillRect/>
            </a:stretch>
          </p:blipFill>
          <p:spPr bwMode="auto">
            <a:xfrm>
              <a:off x="9770" y="3456"/>
              <a:ext cx="10102" cy="9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3" name="Rectangle 7"/>
          <p:cNvSpPr>
            <a:spLocks noChangeArrowheads="1"/>
          </p:cNvSpPr>
          <p:nvPr/>
        </p:nvSpPr>
        <p:spPr bwMode="auto">
          <a:xfrm>
            <a:off x="5410200" y="5608638"/>
            <a:ext cx="24384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itchFamily="34" charset="0"/>
              </a:rPr>
              <a:t>5:00 – 6:00 PM</a:t>
            </a:r>
          </a:p>
        </p:txBody>
      </p:sp>
      <p:sp>
        <p:nvSpPr>
          <p:cNvPr id="12292" name="Rectangle 10"/>
          <p:cNvSpPr>
            <a:spLocks noChangeArrowheads="1"/>
          </p:cNvSpPr>
          <p:nvPr/>
        </p:nvSpPr>
        <p:spPr bwMode="auto">
          <a:xfrm>
            <a:off x="1677988" y="6134100"/>
            <a:ext cx="55657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4808" tIns="12404" rIns="24808" bIns="12404">
            <a:spAutoFit/>
          </a:bodyPr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2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Intersection Volume Scatter Plot (Auto) </a:t>
            </a:r>
          </a:p>
        </p:txBody>
      </p:sp>
      <p:sp>
        <p:nvSpPr>
          <p:cNvPr id="12293" name="Rectangle 2"/>
          <p:cNvSpPr txBox="1">
            <a:spLocks noChangeArrowheads="1"/>
          </p:cNvSpPr>
          <p:nvPr/>
        </p:nvSpPr>
        <p:spPr bwMode="auto">
          <a:xfrm>
            <a:off x="396875" y="1216025"/>
            <a:ext cx="8415338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 anchor="b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3300" b="1" dirty="0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Base Model Calibration</a:t>
            </a:r>
          </a:p>
        </p:txBody>
      </p:sp>
      <p:sp>
        <p:nvSpPr>
          <p:cNvPr id="10246" name="Text Box 11"/>
          <p:cNvSpPr txBox="1">
            <a:spLocks noChangeArrowheads="1"/>
          </p:cNvSpPr>
          <p:nvPr/>
        </p:nvSpPr>
        <p:spPr bwMode="auto">
          <a:xfrm>
            <a:off x="5410200" y="2438400"/>
            <a:ext cx="1295400" cy="517525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33702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33702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33702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33702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33702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R</a:t>
            </a:r>
            <a:r>
              <a:rPr lang="en-US" altLang="en-US" sz="1400" baseline="30000">
                <a:latin typeface="Arial" pitchFamily="34" charset="0"/>
              </a:rPr>
              <a:t>2</a:t>
            </a:r>
            <a:r>
              <a:rPr lang="en-US" altLang="en-US" sz="1400">
                <a:latin typeface="Arial" pitchFamily="34" charset="0"/>
              </a:rPr>
              <a:t>=0.9176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Slope=1.060</a:t>
            </a:r>
          </a:p>
        </p:txBody>
      </p:sp>
      <p:sp>
        <p:nvSpPr>
          <p:cNvPr id="10247" name="Text Box 12"/>
          <p:cNvSpPr txBox="1">
            <a:spLocks noChangeArrowheads="1"/>
          </p:cNvSpPr>
          <p:nvPr/>
        </p:nvSpPr>
        <p:spPr bwMode="auto">
          <a:xfrm>
            <a:off x="838200" y="2438400"/>
            <a:ext cx="1295400" cy="517525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33702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33702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33702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33702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33702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337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R</a:t>
            </a:r>
            <a:r>
              <a:rPr lang="en-US" altLang="en-US" sz="1400" baseline="30000">
                <a:latin typeface="Arial" pitchFamily="34" charset="0"/>
              </a:rPr>
              <a:t>2</a:t>
            </a:r>
            <a:r>
              <a:rPr lang="en-US" altLang="en-US" sz="1400">
                <a:latin typeface="Arial" pitchFamily="34" charset="0"/>
              </a:rPr>
              <a:t>=0.9177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Arial" pitchFamily="34" charset="0"/>
              </a:rPr>
              <a:t>Slope=0.9832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437188"/>
            <a:ext cx="9144000" cy="658812"/>
          </a:xfrm>
        </p:spPr>
        <p:txBody>
          <a:bodyPr/>
          <a:lstStyle/>
          <a:p>
            <a:pPr algn="ctr">
              <a:defRPr/>
            </a:pPr>
            <a:r>
              <a:rPr lang="en-US" altLang="en-US" sz="2200" b="0" dirty="0" smtClean="0">
                <a:solidFill>
                  <a:schemeClr val="accent5">
                    <a:lumMod val="50000"/>
                  </a:schemeClr>
                </a:solidFill>
              </a:rPr>
              <a:t>Corridor Travel Time Comparison (Bridge Open Scenario)</a:t>
            </a:r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" t="14838" r="7193" b="3448"/>
          <a:stretch>
            <a:fillRect/>
          </a:stretch>
        </p:blipFill>
        <p:spPr bwMode="auto">
          <a:xfrm>
            <a:off x="0" y="2540000"/>
            <a:ext cx="9144000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2"/>
          <p:cNvSpPr txBox="1">
            <a:spLocks noChangeArrowheads="1"/>
          </p:cNvSpPr>
          <p:nvPr/>
        </p:nvSpPr>
        <p:spPr bwMode="auto">
          <a:xfrm>
            <a:off x="396875" y="1216025"/>
            <a:ext cx="8415338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 anchor="b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3300" b="1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Base Model Calibration</a:t>
            </a:r>
          </a:p>
        </p:txBody>
      </p:sp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2" t="2986" r="9979" b="84279"/>
          <a:stretch>
            <a:fillRect/>
          </a:stretch>
        </p:blipFill>
        <p:spPr bwMode="auto">
          <a:xfrm>
            <a:off x="7443788" y="2830513"/>
            <a:ext cx="137953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_Way_We_Move_Teal">
  <a:themeElements>
    <a:clrScheme name="The_Way_We_Move_Te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e_Way_We_Move_Teal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370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370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The_Way_We_Move_Te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_Way_We_Move_Te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_Way_We_Move_Te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_Way_We_Move_Te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_Way_We_Move_Te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_Way_We_Move_Te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e_Way_We_Move_Te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e_Way_We_Move_Te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e_Way_We_Move_Te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e_Way_We_Move_Te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e_Way_We_Move_Te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e_Way_We_Move_Te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he_Way_We_Move_Teal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The_Way_We_Move_Teal">
    <a:majorFont>
      <a:latin typeface="Trebuchet MS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The_Way_We_Move_Teal</Template>
  <TotalTime>21271</TotalTime>
  <Words>620</Words>
  <Application>Microsoft Office PowerPoint</Application>
  <PresentationFormat>On-screen Show (4:3)</PresentationFormat>
  <Paragraphs>190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Verdana</vt:lpstr>
      <vt:lpstr>Calibri</vt:lpstr>
      <vt:lpstr>Trebuchet MS</vt:lpstr>
      <vt:lpstr>Wingdings</vt:lpstr>
      <vt:lpstr>Noto Symbol</vt:lpstr>
      <vt:lpstr>Courier New</vt:lpstr>
      <vt:lpstr>The_Way_We_Move_Teal</vt:lpstr>
      <vt:lpstr>Tailor your DTA Model to Increase Forecasting Credibility, A Successful Story from Edmonton, Alberta, Canada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Corridor Travel Time Comparison (Bridge Open Scenario)</vt:lpstr>
      <vt:lpstr>PowerPoint Presentation</vt:lpstr>
      <vt:lpstr>PowerPoint Presentation</vt:lpstr>
      <vt:lpstr>PowerPoint Presentation</vt:lpstr>
      <vt:lpstr>Flow Comparison</vt:lpstr>
      <vt:lpstr>PowerPoint Presentation</vt:lpstr>
      <vt:lpstr>PowerPoint Presentation</vt:lpstr>
      <vt:lpstr> Network Measures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City Of Edmonton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Jack Niepsuj</dc:creator>
  <cp:lastModifiedBy>Cherry Liu</cp:lastModifiedBy>
  <cp:revision>533</cp:revision>
  <cp:lastPrinted>2015-05-12T16:10:02Z</cp:lastPrinted>
  <dcterms:created xsi:type="dcterms:W3CDTF">2012-05-09T17:47:42Z</dcterms:created>
  <dcterms:modified xsi:type="dcterms:W3CDTF">2015-05-14T16:07:51Z</dcterms:modified>
</cp:coreProperties>
</file>