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07" r:id="rId1"/>
  </p:sldMasterIdLst>
  <p:notesMasterIdLst>
    <p:notesMasterId r:id="rId22"/>
  </p:notesMasterIdLst>
  <p:handoutMasterIdLst>
    <p:handoutMasterId r:id="rId23"/>
  </p:handoutMasterIdLst>
  <p:sldIdLst>
    <p:sldId id="635" r:id="rId2"/>
    <p:sldId id="611" r:id="rId3"/>
    <p:sldId id="612" r:id="rId4"/>
    <p:sldId id="613" r:id="rId5"/>
    <p:sldId id="627" r:id="rId6"/>
    <p:sldId id="615" r:id="rId7"/>
    <p:sldId id="628" r:id="rId8"/>
    <p:sldId id="637" r:id="rId9"/>
    <p:sldId id="639" r:id="rId10"/>
    <p:sldId id="616" r:id="rId11"/>
    <p:sldId id="618" r:id="rId12"/>
    <p:sldId id="631" r:id="rId13"/>
    <p:sldId id="619" r:id="rId14"/>
    <p:sldId id="640" r:id="rId15"/>
    <p:sldId id="641" r:id="rId16"/>
    <p:sldId id="642" r:id="rId17"/>
    <p:sldId id="622" r:id="rId18"/>
    <p:sldId id="623" r:id="rId19"/>
    <p:sldId id="624" r:id="rId20"/>
    <p:sldId id="636" r:id="rId21"/>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0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0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0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0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880">
          <p15:clr>
            <a:srgbClr val="A4A3A4"/>
          </p15:clr>
        </p15:guide>
        <p15:guide id="2" orient="horz" pos="776">
          <p15:clr>
            <a:srgbClr val="A4A3A4"/>
          </p15:clr>
        </p15:guide>
        <p15:guide id="3" orient="horz" pos="96">
          <p15:clr>
            <a:srgbClr val="A4A3A4"/>
          </p15:clr>
        </p15:guide>
        <p15:guide id="4" orient="horz" pos="2159">
          <p15:clr>
            <a:srgbClr val="A4A3A4"/>
          </p15:clr>
        </p15:guide>
        <p15:guide id="5" pos="2880">
          <p15:clr>
            <a:srgbClr val="A4A3A4"/>
          </p15:clr>
        </p15:guide>
        <p15:guide id="6" pos="303">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66FF33"/>
    <a:srgbClr val="009900"/>
    <a:srgbClr val="008000"/>
    <a:srgbClr val="FF0000"/>
    <a:srgbClr val="C9E7E9"/>
    <a:srgbClr val="E7EBF3"/>
    <a:srgbClr val="CBD4E5"/>
    <a:srgbClr val="DDD9D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954" autoAdjust="0"/>
    <p:restoredTop sz="94715" autoAdjust="0"/>
  </p:normalViewPr>
  <p:slideViewPr>
    <p:cSldViewPr snapToGrid="0">
      <p:cViewPr varScale="1">
        <p:scale>
          <a:sx n="89" d="100"/>
          <a:sy n="89" d="100"/>
        </p:scale>
        <p:origin x="725" y="77"/>
      </p:cViewPr>
      <p:guideLst>
        <p:guide orient="horz" pos="880"/>
        <p:guide orient="horz" pos="776"/>
        <p:guide orient="horz" pos="96"/>
        <p:guide orient="horz" pos="2159"/>
        <p:guide pos="2880"/>
        <p:guide pos="303"/>
      </p:guideLst>
    </p:cSldViewPr>
  </p:slideViewPr>
  <p:outlineViewPr>
    <p:cViewPr>
      <p:scale>
        <a:sx n="33" d="100"/>
        <a:sy n="33" d="100"/>
      </p:scale>
      <p:origin x="0" y="25890"/>
    </p:cViewPr>
  </p:outlin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81" d="100"/>
          <a:sy n="81" d="100"/>
        </p:scale>
        <p:origin x="-3162" y="-96"/>
      </p:cViewPr>
      <p:guideLst>
        <p:guide orient="horz" pos="2928"/>
        <p:guide pos="2208"/>
      </p:guideLst>
    </p:cSldViewPr>
  </p:notes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19446" y="8848037"/>
            <a:ext cx="773101" cy="259160"/>
          </a:xfrm>
          <a:prstGeom prst="rect">
            <a:avLst/>
          </a:prstGeom>
          <a:noFill/>
          <a:ln w="12700">
            <a:noFill/>
            <a:miter lim="800000"/>
            <a:headEnd/>
            <a:tailEnd/>
          </a:ln>
        </p:spPr>
        <p:txBody>
          <a:bodyPr wrap="none" lIns="88407" tIns="45007" rIns="88407" bIns="45007">
            <a:spAutoFit/>
          </a:bodyPr>
          <a:lstStyle/>
          <a:p>
            <a:pPr algn="ctr" defTabSz="879293" eaLnBrk="0" hangingPunct="0">
              <a:lnSpc>
                <a:spcPct val="90000"/>
              </a:lnSpc>
            </a:pPr>
            <a:r>
              <a:rPr lang="en-US" sz="1200" dirty="0">
                <a:latin typeface="Arial" charset="0"/>
              </a:rPr>
              <a:t>Page </a:t>
            </a:r>
            <a:fld id="{3DAC25A2-D3BB-4088-8966-05302815BE48}" type="slidenum">
              <a:rPr lang="en-US" sz="1200">
                <a:latin typeface="Arial" charset="0"/>
              </a:rPr>
              <a:pPr algn="ctr" defTabSz="879293" eaLnBrk="0" hangingPunct="0">
                <a:lnSpc>
                  <a:spcPct val="90000"/>
                </a:lnSpc>
              </a:pPr>
              <a:t>‹#›</a:t>
            </a:fld>
            <a:endParaRPr lang="en-US" sz="1200" dirty="0">
              <a:latin typeface="Arial" charset="0"/>
            </a:endParaRPr>
          </a:p>
        </p:txBody>
      </p:sp>
    </p:spTree>
    <p:extLst>
      <p:ext uri="{BB962C8B-B14F-4D97-AF65-F5344CB8AC3E}">
        <p14:creationId xmlns:p14="http://schemas.microsoft.com/office/powerpoint/2010/main" val="278075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19446" y="8848037"/>
            <a:ext cx="773101" cy="259160"/>
          </a:xfrm>
          <a:prstGeom prst="rect">
            <a:avLst/>
          </a:prstGeom>
          <a:noFill/>
          <a:ln w="12700">
            <a:noFill/>
            <a:miter lim="800000"/>
            <a:headEnd/>
            <a:tailEnd/>
          </a:ln>
        </p:spPr>
        <p:txBody>
          <a:bodyPr wrap="none" lIns="88407" tIns="45007" rIns="88407" bIns="45007">
            <a:spAutoFit/>
          </a:bodyPr>
          <a:lstStyle/>
          <a:p>
            <a:pPr algn="ctr" defTabSz="879293" eaLnBrk="0" hangingPunct="0">
              <a:lnSpc>
                <a:spcPct val="90000"/>
              </a:lnSpc>
            </a:pPr>
            <a:r>
              <a:rPr lang="en-US" sz="1200" dirty="0">
                <a:latin typeface="Arial" charset="0"/>
              </a:rPr>
              <a:t>Page </a:t>
            </a:r>
            <a:fld id="{ED7FF17E-DB55-4543-AAC2-5DCCE0817814}" type="slidenum">
              <a:rPr lang="en-US" sz="1200">
                <a:latin typeface="Arial" charset="0"/>
              </a:rPr>
              <a:pPr algn="ctr" defTabSz="879293" eaLnBrk="0" hangingPunct="0">
                <a:lnSpc>
                  <a:spcPct val="90000"/>
                </a:lnSpc>
              </a:pPr>
              <a:t>‹#›</a:t>
            </a:fld>
            <a:endParaRPr lang="en-US" sz="1200" dirty="0">
              <a:latin typeface="Arial" charset="0"/>
            </a:endParaRPr>
          </a:p>
        </p:txBody>
      </p:sp>
      <p:sp>
        <p:nvSpPr>
          <p:cNvPr id="43011" name="Rectangle 3"/>
          <p:cNvSpPr>
            <a:spLocks noGrp="1" noRot="1" noChangeAspect="1" noChangeArrowheads="1" noTextEdit="1"/>
          </p:cNvSpPr>
          <p:nvPr>
            <p:ph type="sldImg" idx="2"/>
          </p:nvPr>
        </p:nvSpPr>
        <p:spPr bwMode="auto">
          <a:xfrm>
            <a:off x="1192213" y="703263"/>
            <a:ext cx="4630737" cy="3473450"/>
          </a:xfrm>
          <a:prstGeom prst="rect">
            <a:avLst/>
          </a:prstGeom>
          <a:noFill/>
          <a:ln w="12700">
            <a:solidFill>
              <a:schemeClr val="tx1"/>
            </a:solidFill>
            <a:miter lim="800000"/>
            <a:headEnd/>
            <a:tailEnd/>
          </a:ln>
        </p:spPr>
      </p:sp>
      <p:sp>
        <p:nvSpPr>
          <p:cNvPr id="2052" name="Rectangle 4"/>
          <p:cNvSpPr>
            <a:spLocks noGrp="1" noChangeArrowheads="1"/>
          </p:cNvSpPr>
          <p:nvPr>
            <p:ph type="body" sz="quarter" idx="3"/>
          </p:nvPr>
        </p:nvSpPr>
        <p:spPr bwMode="auto">
          <a:xfrm>
            <a:off x="935357" y="4416864"/>
            <a:ext cx="5139688" cy="4183142"/>
          </a:xfrm>
          <a:prstGeom prst="rect">
            <a:avLst/>
          </a:prstGeom>
          <a:noFill/>
          <a:ln w="12700">
            <a:noFill/>
            <a:miter lim="800000"/>
            <a:headEnd/>
            <a:tailEnd/>
          </a:ln>
        </p:spPr>
        <p:txBody>
          <a:bodyPr vert="horz" wrap="square" lIns="91621" tIns="45007" rIns="91621" bIns="45007"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315146152"/>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4847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SAIC-0_107_18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1831" y="6145213"/>
            <a:ext cx="835025" cy="361950"/>
          </a:xfrm>
          <a:prstGeom prst="rect">
            <a:avLst/>
          </a:prstGeom>
          <a:noFill/>
          <a:ln w="9525">
            <a:noFill/>
            <a:miter lim="800000"/>
            <a:headEnd/>
            <a:tailEnd/>
          </a:ln>
        </p:spPr>
      </p:pic>
      <p:sp>
        <p:nvSpPr>
          <p:cNvPr id="5" name="Line 19"/>
          <p:cNvSpPr>
            <a:spLocks noChangeShapeType="1"/>
          </p:cNvSpPr>
          <p:nvPr/>
        </p:nvSpPr>
        <p:spPr bwMode="auto">
          <a:xfrm>
            <a:off x="5491163" y="2414588"/>
            <a:ext cx="3652837" cy="0"/>
          </a:xfrm>
          <a:prstGeom prst="line">
            <a:avLst/>
          </a:prstGeom>
          <a:noFill/>
          <a:ln w="12700">
            <a:solidFill>
              <a:schemeClr val="bg1"/>
            </a:solidFill>
            <a:round/>
            <a:headEnd/>
            <a:tailEnd/>
          </a:ln>
          <a:effectLst/>
        </p:spPr>
        <p:txBody>
          <a:bodyPr/>
          <a:lstStyle/>
          <a:p>
            <a:pPr>
              <a:defRPr/>
            </a:pPr>
            <a:endParaRPr lang="en-US">
              <a:latin typeface="Arial" charset="0"/>
              <a:ea typeface="ＭＳ Ｐゴシック" pitchFamily="1" charset="-128"/>
            </a:endParaRPr>
          </a:p>
        </p:txBody>
      </p:sp>
      <p:sp>
        <p:nvSpPr>
          <p:cNvPr id="6" name="Rectangle 5"/>
          <p:cNvSpPr/>
          <p:nvPr/>
        </p:nvSpPr>
        <p:spPr bwMode="auto">
          <a:xfrm>
            <a:off x="0" y="757238"/>
            <a:ext cx="9144000" cy="34226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pitchFamily="1" charset="-128"/>
            </a:endParaRPr>
          </a:p>
        </p:txBody>
      </p:sp>
      <p:sp>
        <p:nvSpPr>
          <p:cNvPr id="109571" name="Rectangle 3"/>
          <p:cNvSpPr>
            <a:spLocks noGrp="1" noChangeArrowheads="1"/>
          </p:cNvSpPr>
          <p:nvPr>
            <p:ph type="ctrTitle" sz="quarter"/>
          </p:nvPr>
        </p:nvSpPr>
        <p:spPr>
          <a:xfrm>
            <a:off x="1735138" y="4729163"/>
            <a:ext cx="6496050" cy="469900"/>
          </a:xfrm>
        </p:spPr>
        <p:txBody>
          <a:bodyPr lIns="91440" tIns="45720" rIns="91440" bIns="45720"/>
          <a:lstStyle>
            <a:lvl1pPr>
              <a:defRPr sz="2400">
                <a:solidFill>
                  <a:srgbClr val="006BB5"/>
                </a:solidFill>
              </a:defRPr>
            </a:lvl1pPr>
          </a:lstStyle>
          <a:p>
            <a:r>
              <a:rPr lang="en-US" smtClean="0"/>
              <a:t>Click to edit Master title style</a:t>
            </a:r>
            <a:endParaRPr lang="en-US"/>
          </a:p>
        </p:txBody>
      </p:sp>
      <p:sp>
        <p:nvSpPr>
          <p:cNvPr id="109572" name="Rectangle 4"/>
          <p:cNvSpPr>
            <a:spLocks noGrp="1" noChangeArrowheads="1"/>
          </p:cNvSpPr>
          <p:nvPr>
            <p:ph type="subTitle" sz="quarter" idx="1"/>
          </p:nvPr>
        </p:nvSpPr>
        <p:spPr>
          <a:xfrm>
            <a:off x="1735138" y="5194300"/>
            <a:ext cx="6496050" cy="560388"/>
          </a:xfrm>
        </p:spPr>
        <p:txBody>
          <a:bodyPr lIns="91440" tIns="45720" rIns="91440" bIns="45720"/>
          <a:lstStyle>
            <a:lvl1pPr marL="0" indent="0">
              <a:buFontTx/>
              <a:buNone/>
              <a:defRPr sz="1400"/>
            </a:lvl1pPr>
          </a:lstStyle>
          <a:p>
            <a:r>
              <a:rPr lang="en-US" smtClean="0"/>
              <a:t>Click to edit Master subtitle style</a:t>
            </a:r>
            <a:endParaRPr lang="en-US"/>
          </a:p>
        </p:txBody>
      </p:sp>
      <p:pic>
        <p:nvPicPr>
          <p:cNvPr id="7"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998896" y="6145213"/>
            <a:ext cx="11874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logo"/>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673895" y="6169819"/>
            <a:ext cx="2082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p:txBody>
          <a:bodyPr/>
          <a:lstStyle>
            <a:lvl1pPr>
              <a:defRPr/>
            </a:lvl1pPr>
          </a:lstStyle>
          <a:p>
            <a:pPr>
              <a:defRPr/>
            </a:pPr>
            <a:fld id="{91C44CD6-8A96-4AE9-A470-F01AEF080A50}"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p:txBody>
          <a:bodyPr/>
          <a:lstStyle>
            <a:lvl1pPr>
              <a:defRPr/>
            </a:lvl1pPr>
          </a:lstStyle>
          <a:p>
            <a:pPr>
              <a:defRPr/>
            </a:pPr>
            <a:fld id="{10E1AC93-CE77-4AE1-8392-02EFE2A4B97E}"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379538"/>
            <a:ext cx="9145588" cy="1362075"/>
          </a:xfrm>
          <a:prstGeom prst="rect">
            <a:avLst/>
          </a:prstGeom>
          <a:solidFill>
            <a:srgbClr val="006BB5"/>
          </a:solidFill>
          <a:ln w="9525">
            <a:noFill/>
            <a:miter lim="800000"/>
            <a:headEnd/>
            <a:tailEnd/>
          </a:ln>
          <a:effectLst/>
        </p:spPr>
        <p:txBody>
          <a:bodyPr wrap="none" anchor="ctr"/>
          <a:lstStyle/>
          <a:p>
            <a:pPr>
              <a:defRPr/>
            </a:pPr>
            <a:endParaRPr lang="en-US">
              <a:latin typeface="Arial" charset="0"/>
              <a:ea typeface="ＭＳ Ｐゴシック" pitchFamily="1" charset="-128"/>
            </a:endParaRPr>
          </a:p>
        </p:txBody>
      </p:sp>
      <p:sp>
        <p:nvSpPr>
          <p:cNvPr id="112644" name="Rectangle 4"/>
          <p:cNvSpPr>
            <a:spLocks noGrp="1" noChangeArrowheads="1"/>
          </p:cNvSpPr>
          <p:nvPr>
            <p:ph type="ctrTitle" sz="quarter"/>
          </p:nvPr>
        </p:nvSpPr>
        <p:spPr bwMode="auto">
          <a:xfrm>
            <a:off x="1914525" y="3387725"/>
            <a:ext cx="6430963" cy="406400"/>
          </a:xfrm>
          <a:prstGeom prst="rect">
            <a:avLst/>
          </a:prstGeom>
          <a:noFill/>
          <a:ln>
            <a:miter lim="800000"/>
            <a:headEnd/>
            <a:tailEnd/>
          </a:ln>
        </p:spPr>
        <p:txBody>
          <a:bodyPr lIns="91440" tIns="45720" rIns="91440" bIns="45720"/>
          <a:lstStyle>
            <a:lvl1pPr algn="l">
              <a:defRPr sz="2400" b="1">
                <a:solidFill>
                  <a:srgbClr val="006BB5"/>
                </a:solidFill>
              </a:defRPr>
            </a:lvl1pPr>
          </a:lstStyle>
          <a:p>
            <a:r>
              <a:rPr lang="en-US" smtClean="0"/>
              <a:t>Click to edit Master title style</a:t>
            </a:r>
            <a:endParaRPr lang="en-US"/>
          </a:p>
        </p:txBody>
      </p:sp>
      <p:sp>
        <p:nvSpPr>
          <p:cNvPr id="112645" name="Rectangle 5"/>
          <p:cNvSpPr>
            <a:spLocks noGrp="1" noChangeArrowheads="1"/>
          </p:cNvSpPr>
          <p:nvPr>
            <p:ph type="subTitle" sz="quarter" idx="1"/>
          </p:nvPr>
        </p:nvSpPr>
        <p:spPr bwMode="auto">
          <a:xfrm>
            <a:off x="1924050" y="3816350"/>
            <a:ext cx="6440488" cy="555625"/>
          </a:xfrm>
          <a:prstGeom prst="rect">
            <a:avLst/>
          </a:prstGeom>
          <a:noFill/>
          <a:ln>
            <a:miter lim="800000"/>
            <a:headEnd/>
            <a:tailEnd/>
          </a:ln>
        </p:spPr>
        <p:txBody>
          <a:bodyPr lIns="91440" tIns="45720" rIns="91440" bIns="45720"/>
          <a:lstStyle>
            <a:lvl1pPr marL="0" indent="0">
              <a:buFontTx/>
              <a:buNone/>
              <a:defRPr sz="1400"/>
            </a:lvl1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SAIC1">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31900"/>
          </a:xfrm>
          <a:prstGeom prst="rect">
            <a:avLst/>
          </a:prstGeom>
          <a:solidFill>
            <a:schemeClr val="accent1"/>
          </a:solidFill>
          <a:ln w="9525">
            <a:noFill/>
            <a:miter lim="800000"/>
            <a:headEnd/>
            <a:tailEnd/>
          </a:ln>
          <a:effectLst/>
        </p:spPr>
        <p:txBody>
          <a:bodyPr wrap="none" anchor="ctr"/>
          <a:lstStyle/>
          <a:p>
            <a:pPr>
              <a:defRPr/>
            </a:pPr>
            <a:endParaRPr lang="en-US">
              <a:latin typeface="Arial" charset="0"/>
              <a:ea typeface="ＭＳ Ｐゴシック" pitchFamily="1" charset="-128"/>
            </a:endParaRPr>
          </a:p>
        </p:txBody>
      </p:sp>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0"/>
          </p:nvPr>
        </p:nvSpPr>
        <p:spPr/>
        <p:txBody>
          <a:bodyPr/>
          <a:lstStyle>
            <a:lvl1pPr>
              <a:defRPr/>
            </a:lvl1pPr>
          </a:lstStyle>
          <a:p>
            <a:pPr>
              <a:defRPr/>
            </a:pPr>
            <a:fld id="{AEDF7EB8-BA4A-44FB-BCF1-CE6115A42AEA}"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4"/>
          <p:cNvSpPr>
            <a:spLocks noGrp="1"/>
          </p:cNvSpPr>
          <p:nvPr>
            <p:ph type="sldNum" sz="quarter" idx="10"/>
          </p:nvPr>
        </p:nvSpPr>
        <p:spPr/>
        <p:txBody>
          <a:bodyPr/>
          <a:lstStyle>
            <a:lvl1pPr>
              <a:defRPr/>
            </a:lvl1pPr>
          </a:lstStyle>
          <a:p>
            <a:pPr>
              <a:defRPr/>
            </a:pPr>
            <a:fld id="{379FE905-7637-4378-BFDE-6EB7AAB8C433}"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1231900"/>
          </a:xfrm>
          <a:prstGeom prst="rect">
            <a:avLst/>
          </a:prstGeom>
          <a:solidFill>
            <a:schemeClr val="accent1"/>
          </a:solidFill>
          <a:ln w="9525">
            <a:noFill/>
            <a:miter lim="800000"/>
            <a:headEnd/>
            <a:tailEnd/>
          </a:ln>
          <a:effectLst/>
        </p:spPr>
        <p:txBody>
          <a:bodyPr wrap="none" anchor="ctr"/>
          <a:lstStyle/>
          <a:p>
            <a:pPr>
              <a:defRPr/>
            </a:pPr>
            <a:endParaRPr lang="en-US">
              <a:latin typeface="Arial" charset="0"/>
              <a:ea typeface="ＭＳ Ｐゴシック" pitchFamily="1" charset="-128"/>
            </a:endParaRPr>
          </a:p>
        </p:txBody>
      </p:sp>
      <p:pic>
        <p:nvPicPr>
          <p:cNvPr id="6" name="Picture 8" descr="SAIC-0_107_18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8125" y="6145213"/>
            <a:ext cx="835025" cy="361950"/>
          </a:xfrm>
          <a:prstGeom prst="rect">
            <a:avLst/>
          </a:prstGeom>
          <a:noFill/>
          <a:ln w="9525">
            <a:noFill/>
            <a:miter lim="800000"/>
            <a:headEnd/>
            <a:tailEnd/>
          </a:ln>
        </p:spPr>
      </p:pic>
      <p:sp>
        <p:nvSpPr>
          <p:cNvPr id="7" name="Rectangle 9"/>
          <p:cNvSpPr>
            <a:spLocks noChangeArrowheads="1"/>
          </p:cNvSpPr>
          <p:nvPr/>
        </p:nvSpPr>
        <p:spPr bwMode="auto">
          <a:xfrm>
            <a:off x="0" y="6434138"/>
            <a:ext cx="9144000" cy="87312"/>
          </a:xfrm>
          <a:prstGeom prst="rect">
            <a:avLst/>
          </a:prstGeom>
          <a:noFill/>
          <a:ln w="9525">
            <a:noFill/>
            <a:miter lim="800000"/>
            <a:headEnd/>
            <a:tailEnd/>
          </a:ln>
        </p:spPr>
        <p:txBody>
          <a:bodyPr/>
          <a:lstStyle/>
          <a:p>
            <a:pPr algn="ctr"/>
            <a:endParaRPr lang="en-US" sz="800">
              <a:latin typeface="Arial" charset="0"/>
            </a:endParaRPr>
          </a:p>
          <a:p>
            <a:pPr algn="ctr"/>
            <a:r>
              <a:rPr lang="en-US" sz="600">
                <a:latin typeface="Arial Narrow" pitchFamily="34" charset="0"/>
              </a:rPr>
              <a:t>SAIC PROPRIETARY INFORMATION. The information contained in these documents is proprietary to SAIC.  It may not be used by, reproduced for, or disclosed to third parties, including subcontractors and teaming partners, without signed non-disclosure and teaming agreements.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0"/>
          </p:nvPr>
        </p:nvSpPr>
        <p:spPr/>
        <p:txBody>
          <a:bodyPr/>
          <a:lstStyle>
            <a:lvl1pPr>
              <a:defRPr/>
            </a:lvl1pPr>
          </a:lstStyle>
          <a:p>
            <a:pPr>
              <a:defRPr/>
            </a:pPr>
            <a:fld id="{40E3E4AF-A43D-4F61-9240-69932801ECAD}"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7"/>
          <p:cNvSpPr>
            <a:spLocks noGrp="1"/>
          </p:cNvSpPr>
          <p:nvPr>
            <p:ph type="sldNum" sz="quarter" idx="10"/>
          </p:nvPr>
        </p:nvSpPr>
        <p:spPr/>
        <p:txBody>
          <a:bodyPr/>
          <a:lstStyle>
            <a:lvl1pPr>
              <a:defRPr/>
            </a:lvl1pPr>
          </a:lstStyle>
          <a:p>
            <a:pPr>
              <a:defRPr/>
            </a:pPr>
            <a:fld id="{A4E046F3-E1C2-4AF1-895D-FB508DB07266}"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231900"/>
          </a:xfrm>
          <a:prstGeom prst="rect">
            <a:avLst/>
          </a:prstGeom>
          <a:solidFill>
            <a:schemeClr val="accent1"/>
          </a:solidFill>
          <a:ln w="9525">
            <a:noFill/>
            <a:miter lim="800000"/>
            <a:headEnd/>
            <a:tailEnd/>
          </a:ln>
          <a:effectLst/>
        </p:spPr>
        <p:txBody>
          <a:bodyPr wrap="none" anchor="ctr"/>
          <a:lstStyle/>
          <a:p>
            <a:pPr>
              <a:defRPr/>
            </a:pPr>
            <a:endParaRPr lang="en-US">
              <a:latin typeface="Arial" charset="0"/>
              <a:ea typeface="ＭＳ Ｐゴシック" pitchFamily="1" charset="-128"/>
            </a:endParaRPr>
          </a:p>
        </p:txBody>
      </p:sp>
      <p:pic>
        <p:nvPicPr>
          <p:cNvPr id="4" name="Picture 8" descr="SAIC-0_107_18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8125" y="6145213"/>
            <a:ext cx="835025" cy="361950"/>
          </a:xfrm>
          <a:prstGeom prst="rect">
            <a:avLst/>
          </a:prstGeom>
          <a:noFill/>
          <a:ln w="9525">
            <a:noFill/>
            <a:miter lim="800000"/>
            <a:headEnd/>
            <a:tailEnd/>
          </a:ln>
        </p:spPr>
      </p:pic>
      <p:sp>
        <p:nvSpPr>
          <p:cNvPr id="5" name="Rectangle 9"/>
          <p:cNvSpPr>
            <a:spLocks noChangeArrowheads="1"/>
          </p:cNvSpPr>
          <p:nvPr/>
        </p:nvSpPr>
        <p:spPr bwMode="auto">
          <a:xfrm>
            <a:off x="0" y="6434138"/>
            <a:ext cx="9144000" cy="87312"/>
          </a:xfrm>
          <a:prstGeom prst="rect">
            <a:avLst/>
          </a:prstGeom>
          <a:noFill/>
          <a:ln w="9525">
            <a:noFill/>
            <a:miter lim="800000"/>
            <a:headEnd/>
            <a:tailEnd/>
          </a:ln>
        </p:spPr>
        <p:txBody>
          <a:bodyPr/>
          <a:lstStyle/>
          <a:p>
            <a:pPr algn="ctr"/>
            <a:endParaRPr lang="en-US" sz="800" dirty="0">
              <a:latin typeface="Arial" charset="0"/>
            </a:endParaRPr>
          </a:p>
          <a:p>
            <a:pPr algn="ctr"/>
            <a:r>
              <a:rPr lang="en-US" sz="600" dirty="0">
                <a:latin typeface="Arial Narrow" pitchFamily="34" charset="0"/>
              </a:rPr>
              <a:t>SAIC PROPRIETARY INFORMATION. The information contained in these documents is proprietary to SAIC.  It may not be used by, reproduced for, or disclosed to third parties, including subcontractors and teaming partners, without signed non-disclosure and teaming agreements.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0"/>
          </p:nvPr>
        </p:nvSpPr>
        <p:spPr/>
        <p:txBody>
          <a:bodyPr/>
          <a:lstStyle>
            <a:lvl1pPr>
              <a:defRPr/>
            </a:lvl1pPr>
          </a:lstStyle>
          <a:p>
            <a:pPr>
              <a:defRPr/>
            </a:pPr>
            <a:fld id="{B830F52F-976B-4BDA-BF2B-DA140D238FE1}"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pPr>
              <a:defRPr/>
            </a:pPr>
            <a:fld id="{7DF1386E-E990-4EA8-ABC0-56FCE1673ECD}"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FCB443C-D16A-40D9-AF81-ABC0122F7469}"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1689963-9DE2-4063-B348-A83CD7364227}"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0" y="0"/>
            <a:ext cx="9144000" cy="1231900"/>
          </a:xfrm>
          <a:prstGeom prst="rect">
            <a:avLst/>
          </a:prstGeom>
          <a:solidFill>
            <a:schemeClr val="accent1"/>
          </a:solidFill>
          <a:ln w="9525">
            <a:noFill/>
            <a:miter lim="800000"/>
            <a:headEnd/>
            <a:tailEnd/>
          </a:ln>
          <a:effectLst/>
        </p:spPr>
        <p:txBody>
          <a:bodyPr wrap="none" anchor="ctr"/>
          <a:lstStyle/>
          <a:p>
            <a:pPr>
              <a:defRPr/>
            </a:pPr>
            <a:endParaRPr lang="en-US">
              <a:latin typeface="Arial" charset="0"/>
              <a:ea typeface="ＭＳ Ｐゴシック" pitchFamily="1" charset="-128"/>
            </a:endParaRPr>
          </a:p>
        </p:txBody>
      </p:sp>
      <p:sp>
        <p:nvSpPr>
          <p:cNvPr id="3075" name="Rectangle 4"/>
          <p:cNvSpPr>
            <a:spLocks noGrp="1" noChangeArrowheads="1"/>
          </p:cNvSpPr>
          <p:nvPr>
            <p:ph type="body" idx="1"/>
          </p:nvPr>
        </p:nvSpPr>
        <p:spPr bwMode="auto">
          <a:xfrm>
            <a:off x="457200" y="1382713"/>
            <a:ext cx="8229600" cy="4395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76" name="Rectangle 6"/>
          <p:cNvSpPr>
            <a:spLocks noGrp="1" noChangeArrowheads="1"/>
          </p:cNvSpPr>
          <p:nvPr>
            <p:ph type="title"/>
          </p:nvPr>
        </p:nvSpPr>
        <p:spPr bwMode="auto">
          <a:xfrm>
            <a:off x="485775" y="152400"/>
            <a:ext cx="8461375" cy="920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8551" name="Rectangle 7"/>
          <p:cNvSpPr>
            <a:spLocks noGrp="1" noChangeArrowheads="1"/>
          </p:cNvSpPr>
          <p:nvPr>
            <p:ph type="sldNum" sz="quarter" idx="4"/>
          </p:nvPr>
        </p:nvSpPr>
        <p:spPr bwMode="auto">
          <a:xfrm flipH="1">
            <a:off x="457200" y="6373813"/>
            <a:ext cx="355600" cy="320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000">
                <a:solidFill>
                  <a:srgbClr val="0067B1"/>
                </a:solidFill>
                <a:latin typeface="Arial" charset="0"/>
                <a:ea typeface="ＭＳ Ｐゴシック" pitchFamily="1" charset="-128"/>
              </a:defRPr>
            </a:lvl1pPr>
          </a:lstStyle>
          <a:p>
            <a:pPr>
              <a:defRPr/>
            </a:pPr>
            <a:fld id="{B78F7576-C33E-41BB-A515-CF3786773662}" type="slidenum">
              <a:rPr lang="en-US"/>
              <a:pPr>
                <a:defRPr/>
              </a:pPr>
              <a:t>‹#›</a:t>
            </a:fld>
            <a:endParaRPr lang="en-US" sz="1200"/>
          </a:p>
        </p:txBody>
      </p:sp>
      <p:pic>
        <p:nvPicPr>
          <p:cNvPr id="3078" name="Picture 8" descr="SAIC-0_107_181"/>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58125" y="6145213"/>
            <a:ext cx="835025" cy="361950"/>
          </a:xfrm>
          <a:prstGeom prst="rect">
            <a:avLst/>
          </a:prstGeom>
          <a:noFill/>
          <a:ln w="9525">
            <a:noFill/>
            <a:miter lim="800000"/>
            <a:headEnd/>
            <a:tailEnd/>
          </a:ln>
        </p:spPr>
      </p:pic>
      <p:sp>
        <p:nvSpPr>
          <p:cNvPr id="108553" name="Rectangle 9"/>
          <p:cNvSpPr>
            <a:spLocks noChangeArrowheads="1"/>
          </p:cNvSpPr>
          <p:nvPr/>
        </p:nvSpPr>
        <p:spPr bwMode="auto">
          <a:xfrm>
            <a:off x="0" y="6434138"/>
            <a:ext cx="9144000" cy="87312"/>
          </a:xfrm>
          <a:prstGeom prst="rect">
            <a:avLst/>
          </a:prstGeom>
          <a:noFill/>
          <a:ln w="9525">
            <a:noFill/>
            <a:miter lim="800000"/>
            <a:headEnd/>
            <a:tailEnd/>
          </a:ln>
        </p:spPr>
        <p:txBody>
          <a:bodyPr/>
          <a:lstStyle/>
          <a:p>
            <a:pPr algn="ctr">
              <a:defRPr/>
            </a:pPr>
            <a:r>
              <a:rPr lang="en-US" sz="800">
                <a:latin typeface="Arial" charset="0"/>
                <a:ea typeface="ＭＳ Ｐゴシック" pitchFamily="1" charset="-128"/>
              </a:rPr>
              <a:t>Energy | Environment | National Security | Health | Critical Infrastructure</a:t>
            </a:r>
          </a:p>
          <a:p>
            <a:pPr algn="ctr">
              <a:defRPr/>
            </a:pPr>
            <a:endParaRPr lang="en-US" sz="800">
              <a:latin typeface="Arial" charset="0"/>
              <a:ea typeface="ＭＳ Ｐゴシック" pitchFamily="1" charset="-128"/>
            </a:endParaRPr>
          </a:p>
          <a:p>
            <a:pPr algn="ctr">
              <a:defRPr/>
            </a:pPr>
            <a:r>
              <a:rPr lang="en-US" sz="600">
                <a:latin typeface="Arial Narrow" pitchFamily="34" charset="0"/>
                <a:ea typeface="MS PGothic" charset="-128"/>
              </a:rPr>
              <a:t>SAIC PROPRIETARY INFORMATION. The information contained in these documents is proprietary to SAIC.  It may not be used by, reproduced for, or disclosed to third parties, including subcontractors and teaming partners, without signed non-disclosure and teaming agreements.</a:t>
            </a:r>
          </a:p>
        </p:txBody>
      </p:sp>
      <p:sp>
        <p:nvSpPr>
          <p:cNvPr id="10" name="Rectangle 9"/>
          <p:cNvSpPr/>
          <p:nvPr/>
        </p:nvSpPr>
        <p:spPr>
          <a:xfrm>
            <a:off x="0" y="0"/>
            <a:ext cx="9144000" cy="379413"/>
          </a:xfrm>
          <a:prstGeom prst="rect">
            <a:avLst/>
          </a:prstGeom>
        </p:spPr>
        <p:txBody>
          <a:bodyPr>
            <a:spAutoFit/>
          </a:bodyPr>
          <a:lstStyle/>
          <a:p>
            <a:pPr>
              <a:lnSpc>
                <a:spcPct val="85000"/>
              </a:lnSpc>
              <a:tabLst>
                <a:tab pos="8916988" algn="r"/>
              </a:tabLst>
              <a:defRPr/>
            </a:pPr>
            <a:r>
              <a:rPr lang="en-US" sz="1100" b="1" dirty="0">
                <a:solidFill>
                  <a:schemeClr val="bg1"/>
                </a:solidFill>
                <a:effectLst>
                  <a:outerShdw blurRad="38100" dist="38100" dir="2700000" algn="tl">
                    <a:srgbClr val="C0C0C0"/>
                  </a:outerShdw>
                </a:effectLst>
                <a:latin typeface="Arial Narrow" pitchFamily="34" charset="0"/>
                <a:ea typeface="ＭＳ Ｐゴシック" pitchFamily="-112" charset="-128"/>
              </a:rPr>
              <a:t>Proposal Information Exchange</a:t>
            </a:r>
            <a:r>
              <a:rPr lang="en-US" sz="1100" b="1">
                <a:solidFill>
                  <a:schemeClr val="bg1"/>
                </a:solidFill>
                <a:effectLst>
                  <a:outerShdw blurRad="38100" dist="38100" dir="2700000" algn="tl">
                    <a:srgbClr val="C0C0C0"/>
                  </a:outerShdw>
                </a:effectLst>
                <a:latin typeface="Arial Narrow" pitchFamily="34" charset="0"/>
                <a:ea typeface="ＭＳ Ｐゴシック" pitchFamily="-112" charset="-128"/>
              </a:rPr>
              <a:t>	</a:t>
            </a:r>
            <a:r>
              <a:rPr lang="en-US" sz="1100" b="1">
                <a:solidFill>
                  <a:schemeClr val="bg1"/>
                </a:solidFill>
                <a:latin typeface="Arial Narrow" pitchFamily="34" charset="0"/>
                <a:ea typeface="ＭＳ Ｐゴシック" pitchFamily="-112" charset="-128"/>
              </a:rPr>
              <a:t>BD Best Practices</a:t>
            </a:r>
            <a:endParaRPr lang="en-US" sz="1100" dirty="0">
              <a:solidFill>
                <a:schemeClr val="bg1"/>
              </a:solidFill>
              <a:latin typeface="Arial Narrow" pitchFamily="34" charset="0"/>
              <a:ea typeface="ＭＳ Ｐゴシック" pitchFamily="-112" charset="-128"/>
            </a:endParaRPr>
          </a:p>
          <a:p>
            <a:pPr>
              <a:lnSpc>
                <a:spcPct val="85000"/>
              </a:lnSpc>
              <a:tabLst>
                <a:tab pos="8916988" algn="r"/>
              </a:tabLst>
              <a:defRPr/>
            </a:pPr>
            <a:r>
              <a:rPr lang="en-US" sz="1100" b="1" i="1" dirty="0">
                <a:solidFill>
                  <a:schemeClr val="bg1"/>
                </a:solidFill>
                <a:latin typeface="Arial Narrow" pitchFamily="34" charset="0"/>
                <a:ea typeface="ＭＳ Ｐゴシック" pitchFamily="-112" charset="-128"/>
              </a:rPr>
              <a:t>	</a:t>
            </a:r>
            <a:r>
              <a:rPr lang="en-US" sz="1100" b="1" i="1">
                <a:solidFill>
                  <a:schemeClr val="bg1"/>
                </a:solidFill>
                <a:latin typeface="Arial Narrow" pitchFamily="34" charset="0"/>
                <a:ea typeface="ＭＳ Ｐゴシック" pitchFamily="-112" charset="-128"/>
              </a:rPr>
              <a:t>     August 2009</a:t>
            </a:r>
            <a:endParaRPr lang="en-US" sz="1050" b="1" i="1" dirty="0">
              <a:solidFill>
                <a:schemeClr val="bg1"/>
              </a:solidFill>
              <a:latin typeface="Arial Narrow" pitchFamily="34" charset="0"/>
              <a:ea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iming>
    <p:tnLst>
      <p:par>
        <p:cTn id="1" dur="indefinite" restart="never" nodeType="tmRoot"/>
      </p:par>
    </p:tnLst>
  </p:timing>
  <p:hf hdr="0" ftr="0" dt="0"/>
  <p:txStyles>
    <p:titleStyle>
      <a:lvl1pPr marL="463550" indent="-463550" algn="l" rtl="0" eaLnBrk="0" fontAlgn="base" hangingPunct="0">
        <a:lnSpc>
          <a:spcPct val="110000"/>
        </a:lnSpc>
        <a:spcBef>
          <a:spcPct val="0"/>
        </a:spcBef>
        <a:spcAft>
          <a:spcPct val="0"/>
        </a:spcAft>
        <a:tabLst>
          <a:tab pos="463550" algn="l"/>
        </a:tabLst>
        <a:defRPr sz="2200" b="1">
          <a:solidFill>
            <a:schemeClr val="bg1"/>
          </a:solidFill>
          <a:latin typeface="+mj-lt"/>
          <a:ea typeface="ＭＳ Ｐゴシック" pitchFamily="34" charset="-128"/>
          <a:cs typeface="+mj-cs"/>
        </a:defRPr>
      </a:lvl1pPr>
      <a:lvl2pPr marL="463550" indent="-463550" algn="l" rtl="0" eaLnBrk="0" fontAlgn="base" hangingPunct="0">
        <a:lnSpc>
          <a:spcPct val="110000"/>
        </a:lnSpc>
        <a:spcBef>
          <a:spcPct val="0"/>
        </a:spcBef>
        <a:spcAft>
          <a:spcPct val="0"/>
        </a:spcAft>
        <a:tabLst>
          <a:tab pos="463550" algn="l"/>
        </a:tabLst>
        <a:defRPr sz="2200" b="1">
          <a:solidFill>
            <a:schemeClr val="bg1"/>
          </a:solidFill>
          <a:latin typeface="Arial" charset="0"/>
          <a:ea typeface="ＭＳ Ｐゴシック" pitchFamily="34" charset="-128"/>
        </a:defRPr>
      </a:lvl2pPr>
      <a:lvl3pPr marL="463550" indent="-463550" algn="l" rtl="0" eaLnBrk="0" fontAlgn="base" hangingPunct="0">
        <a:lnSpc>
          <a:spcPct val="110000"/>
        </a:lnSpc>
        <a:spcBef>
          <a:spcPct val="0"/>
        </a:spcBef>
        <a:spcAft>
          <a:spcPct val="0"/>
        </a:spcAft>
        <a:tabLst>
          <a:tab pos="463550" algn="l"/>
        </a:tabLst>
        <a:defRPr sz="2200" b="1">
          <a:solidFill>
            <a:schemeClr val="bg1"/>
          </a:solidFill>
          <a:latin typeface="Arial" charset="0"/>
          <a:ea typeface="ＭＳ Ｐゴシック" pitchFamily="34" charset="-128"/>
        </a:defRPr>
      </a:lvl3pPr>
      <a:lvl4pPr marL="463550" indent="-463550" algn="l" rtl="0" eaLnBrk="0" fontAlgn="base" hangingPunct="0">
        <a:lnSpc>
          <a:spcPct val="110000"/>
        </a:lnSpc>
        <a:spcBef>
          <a:spcPct val="0"/>
        </a:spcBef>
        <a:spcAft>
          <a:spcPct val="0"/>
        </a:spcAft>
        <a:tabLst>
          <a:tab pos="463550" algn="l"/>
        </a:tabLst>
        <a:defRPr sz="2200" b="1">
          <a:solidFill>
            <a:schemeClr val="bg1"/>
          </a:solidFill>
          <a:latin typeface="Arial" charset="0"/>
          <a:ea typeface="ＭＳ Ｐゴシック" pitchFamily="34" charset="-128"/>
        </a:defRPr>
      </a:lvl4pPr>
      <a:lvl5pPr marL="463550" indent="-463550" algn="l" rtl="0" eaLnBrk="0" fontAlgn="base" hangingPunct="0">
        <a:lnSpc>
          <a:spcPct val="110000"/>
        </a:lnSpc>
        <a:spcBef>
          <a:spcPct val="0"/>
        </a:spcBef>
        <a:spcAft>
          <a:spcPct val="0"/>
        </a:spcAft>
        <a:tabLst>
          <a:tab pos="463550" algn="l"/>
        </a:tabLst>
        <a:defRPr sz="2200" b="1">
          <a:solidFill>
            <a:schemeClr val="bg1"/>
          </a:solidFill>
          <a:latin typeface="Arial" charset="0"/>
          <a:ea typeface="ＭＳ Ｐゴシック" pitchFamily="34" charset="-128"/>
        </a:defRPr>
      </a:lvl5pPr>
      <a:lvl6pPr marL="457200" algn="l" rtl="0" eaLnBrk="1" fontAlgn="base" hangingPunct="1">
        <a:lnSpc>
          <a:spcPct val="110000"/>
        </a:lnSpc>
        <a:spcBef>
          <a:spcPct val="0"/>
        </a:spcBef>
        <a:spcAft>
          <a:spcPct val="0"/>
        </a:spcAft>
        <a:defRPr sz="2200" b="1">
          <a:solidFill>
            <a:schemeClr val="bg1"/>
          </a:solidFill>
          <a:latin typeface="Arial" charset="0"/>
          <a:ea typeface="ＭＳ Ｐゴシック" pitchFamily="1" charset="-128"/>
        </a:defRPr>
      </a:lvl6pPr>
      <a:lvl7pPr marL="914400" algn="l" rtl="0" eaLnBrk="1" fontAlgn="base" hangingPunct="1">
        <a:lnSpc>
          <a:spcPct val="110000"/>
        </a:lnSpc>
        <a:spcBef>
          <a:spcPct val="0"/>
        </a:spcBef>
        <a:spcAft>
          <a:spcPct val="0"/>
        </a:spcAft>
        <a:defRPr sz="2200" b="1">
          <a:solidFill>
            <a:schemeClr val="bg1"/>
          </a:solidFill>
          <a:latin typeface="Arial" charset="0"/>
          <a:ea typeface="ＭＳ Ｐゴシック" pitchFamily="1" charset="-128"/>
        </a:defRPr>
      </a:lvl7pPr>
      <a:lvl8pPr marL="1371600" algn="l" rtl="0" eaLnBrk="1" fontAlgn="base" hangingPunct="1">
        <a:lnSpc>
          <a:spcPct val="110000"/>
        </a:lnSpc>
        <a:spcBef>
          <a:spcPct val="0"/>
        </a:spcBef>
        <a:spcAft>
          <a:spcPct val="0"/>
        </a:spcAft>
        <a:defRPr sz="2200" b="1">
          <a:solidFill>
            <a:schemeClr val="bg1"/>
          </a:solidFill>
          <a:latin typeface="Arial" charset="0"/>
          <a:ea typeface="ＭＳ Ｐゴシック" pitchFamily="1" charset="-128"/>
        </a:defRPr>
      </a:lvl8pPr>
      <a:lvl9pPr marL="1828800" algn="l" rtl="0" eaLnBrk="1" fontAlgn="base" hangingPunct="1">
        <a:lnSpc>
          <a:spcPct val="110000"/>
        </a:lnSpc>
        <a:spcBef>
          <a:spcPct val="0"/>
        </a:spcBef>
        <a:spcAft>
          <a:spcPct val="0"/>
        </a:spcAft>
        <a:defRPr sz="2200" b="1">
          <a:solidFill>
            <a:schemeClr val="bg1"/>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lr>
          <a:schemeClr val="accent1"/>
        </a:buClr>
        <a:buChar char="•"/>
        <a:defRPr>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bg2"/>
        </a:buClr>
        <a:buSzPct val="90000"/>
        <a:buChar char="–"/>
        <a:defRPr sz="1600">
          <a:solidFill>
            <a:schemeClr val="tx1"/>
          </a:solidFill>
          <a:latin typeface="+mn-lt"/>
          <a:ea typeface="ＭＳ Ｐゴシック" pitchFamily="34" charset="-128"/>
        </a:defRPr>
      </a:lvl2pPr>
      <a:lvl3pPr marL="1085850" indent="-228600" algn="l" rtl="0" eaLnBrk="0" fontAlgn="base" hangingPunct="0">
        <a:spcBef>
          <a:spcPct val="20000"/>
        </a:spcBef>
        <a:spcAft>
          <a:spcPct val="0"/>
        </a:spcAft>
        <a:buClr>
          <a:schemeClr val="accent1"/>
        </a:buClr>
        <a:buChar char="•"/>
        <a:defRPr sz="1400">
          <a:solidFill>
            <a:schemeClr val="tx1"/>
          </a:solidFill>
          <a:latin typeface="+mn-lt"/>
          <a:ea typeface="ＭＳ Ｐゴシック" pitchFamily="34"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ＭＳ Ｐゴシック" pitchFamily="34" charset="-128"/>
        </a:defRPr>
      </a:lvl4pPr>
      <a:lvl5pPr marL="1771650" indent="-228600" algn="l" rtl="0" eaLnBrk="0" fontAlgn="base" hangingPunct="0">
        <a:spcBef>
          <a:spcPct val="20000"/>
        </a:spcBef>
        <a:spcAft>
          <a:spcPct val="0"/>
        </a:spcAft>
        <a:defRPr sz="2000">
          <a:solidFill>
            <a:schemeClr val="tx1"/>
          </a:solidFill>
          <a:latin typeface="Myriad Pro" pitchFamily="60" charset="0"/>
          <a:ea typeface="ＭＳ Ｐゴシック" pitchFamily="34" charset="-128"/>
        </a:defRPr>
      </a:lvl5pPr>
      <a:lvl6pPr marL="2228850" indent="-228600" algn="l" rtl="0" eaLnBrk="1" fontAlgn="base" hangingPunct="1">
        <a:spcBef>
          <a:spcPct val="20000"/>
        </a:spcBef>
        <a:spcAft>
          <a:spcPct val="0"/>
        </a:spcAft>
        <a:defRPr sz="2000">
          <a:solidFill>
            <a:schemeClr val="tx1"/>
          </a:solidFill>
          <a:latin typeface="Myriad Pro" pitchFamily="60" charset="0"/>
          <a:ea typeface="+mn-ea"/>
        </a:defRPr>
      </a:lvl6pPr>
      <a:lvl7pPr marL="2686050" indent="-228600" algn="l" rtl="0" eaLnBrk="1" fontAlgn="base" hangingPunct="1">
        <a:spcBef>
          <a:spcPct val="20000"/>
        </a:spcBef>
        <a:spcAft>
          <a:spcPct val="0"/>
        </a:spcAft>
        <a:defRPr sz="2000">
          <a:solidFill>
            <a:schemeClr val="tx1"/>
          </a:solidFill>
          <a:latin typeface="Myriad Pro" pitchFamily="60" charset="0"/>
          <a:ea typeface="+mn-ea"/>
        </a:defRPr>
      </a:lvl7pPr>
      <a:lvl8pPr marL="3143250" indent="-228600" algn="l" rtl="0" eaLnBrk="1" fontAlgn="base" hangingPunct="1">
        <a:spcBef>
          <a:spcPct val="20000"/>
        </a:spcBef>
        <a:spcAft>
          <a:spcPct val="0"/>
        </a:spcAft>
        <a:defRPr sz="2000">
          <a:solidFill>
            <a:schemeClr val="tx1"/>
          </a:solidFill>
          <a:latin typeface="Myriad Pro" pitchFamily="60" charset="0"/>
          <a:ea typeface="+mn-ea"/>
        </a:defRPr>
      </a:lvl8pPr>
      <a:lvl9pPr marL="3600450" indent="-228600" algn="l" rtl="0" eaLnBrk="1" fontAlgn="base" hangingPunct="1">
        <a:spcBef>
          <a:spcPct val="20000"/>
        </a:spcBef>
        <a:spcAft>
          <a:spcPct val="0"/>
        </a:spcAft>
        <a:defRPr sz="2000">
          <a:solidFill>
            <a:schemeClr val="tx1"/>
          </a:solidFill>
          <a:latin typeface="Myriad Pro" pitchFamily="60"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196" y="1243036"/>
            <a:ext cx="6683765" cy="960668"/>
          </a:xfrm>
        </p:spPr>
        <p:txBody>
          <a:bodyPr>
            <a:normAutofit/>
          </a:bodyPr>
          <a:lstStyle/>
          <a:p>
            <a:r>
              <a:rPr lang="en-US" altLang="zh-CN" sz="3000" dirty="0">
                <a:ea typeface="宋体" panose="02010600030101010101" pitchFamily="2" charset="-122"/>
              </a:rPr>
              <a:t>Outline</a:t>
            </a:r>
            <a:endParaRPr lang="en-US" sz="3000" dirty="0"/>
          </a:p>
        </p:txBody>
      </p:sp>
      <p:sp>
        <p:nvSpPr>
          <p:cNvPr id="5" name="Slide Number Placeholder 4"/>
          <p:cNvSpPr>
            <a:spLocks noGrp="1"/>
          </p:cNvSpPr>
          <p:nvPr>
            <p:ph type="sldNum" sz="quarter" idx="10"/>
          </p:nvPr>
        </p:nvSpPr>
        <p:spPr/>
        <p:txBody>
          <a:bodyPr/>
          <a:lstStyle/>
          <a:p>
            <a:pPr>
              <a:defRPr/>
            </a:pPr>
            <a:fld id="{AEDF7EB8-BA4A-44FB-BCF1-CE6115A42AEA}" type="slidenum">
              <a:rPr lang="en-US" smtClean="0"/>
              <a:pPr>
                <a:defRPr/>
              </a:pPr>
              <a:t>1</a:t>
            </a:fld>
            <a:endParaRPr lang="en-US" sz="1200">
              <a:solidFill>
                <a:schemeClr val="tx1"/>
              </a:solidFill>
            </a:endParaRPr>
          </a:p>
        </p:txBody>
      </p:sp>
      <p:sp>
        <p:nvSpPr>
          <p:cNvPr id="6" name="Rectangle 5"/>
          <p:cNvSpPr/>
          <p:nvPr/>
        </p:nvSpPr>
        <p:spPr>
          <a:xfrm>
            <a:off x="1723845" y="468595"/>
            <a:ext cx="5537285" cy="400110"/>
          </a:xfrm>
          <a:prstGeom prst="rect">
            <a:avLst/>
          </a:prstGeom>
        </p:spPr>
        <p:txBody>
          <a:bodyPr wrap="none">
            <a:spAutoFit/>
          </a:bodyPr>
          <a:lstStyle/>
          <a:p>
            <a:r>
              <a:rPr lang="en-US" sz="2000" dirty="0" smtClean="0">
                <a:solidFill>
                  <a:schemeClr val="bg1"/>
                </a:solidFill>
              </a:rPr>
              <a:t>Prepared for TRB application conference 2015 </a:t>
            </a:r>
            <a:endParaRPr lang="en-US" sz="2000" dirty="0">
              <a:solidFill>
                <a:schemeClr val="bg1"/>
              </a:solidFill>
            </a:endParaRPr>
          </a:p>
        </p:txBody>
      </p:sp>
      <p:sp>
        <p:nvSpPr>
          <p:cNvPr id="8" name="Title 1"/>
          <p:cNvSpPr txBox="1">
            <a:spLocks/>
          </p:cNvSpPr>
          <p:nvPr/>
        </p:nvSpPr>
        <p:spPr bwMode="auto">
          <a:xfrm>
            <a:off x="228195" y="2029395"/>
            <a:ext cx="8691518" cy="109728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marL="463550" indent="-463550" algn="l" rtl="0" eaLnBrk="0" fontAlgn="base" hangingPunct="0">
              <a:lnSpc>
                <a:spcPct val="110000"/>
              </a:lnSpc>
              <a:spcBef>
                <a:spcPct val="0"/>
              </a:spcBef>
              <a:spcAft>
                <a:spcPct val="0"/>
              </a:spcAft>
              <a:tabLst>
                <a:tab pos="463550" algn="l"/>
              </a:tabLst>
              <a:defRPr sz="2800" b="1">
                <a:solidFill>
                  <a:schemeClr val="bg1"/>
                </a:solidFill>
                <a:latin typeface="+mj-lt"/>
                <a:ea typeface="ＭＳ Ｐゴシック" pitchFamily="34" charset="-128"/>
                <a:cs typeface="+mj-cs"/>
              </a:defRPr>
            </a:lvl1pPr>
            <a:lvl2pPr marL="463550" indent="-463550" algn="l" rtl="0" eaLnBrk="0" fontAlgn="base" hangingPunct="0">
              <a:lnSpc>
                <a:spcPct val="110000"/>
              </a:lnSpc>
              <a:spcBef>
                <a:spcPct val="0"/>
              </a:spcBef>
              <a:spcAft>
                <a:spcPct val="0"/>
              </a:spcAft>
              <a:tabLst>
                <a:tab pos="463550" algn="l"/>
              </a:tabLst>
              <a:defRPr sz="2200" b="1">
                <a:solidFill>
                  <a:schemeClr val="bg1"/>
                </a:solidFill>
                <a:latin typeface="Arial" charset="0"/>
                <a:ea typeface="ＭＳ Ｐゴシック" pitchFamily="34" charset="-128"/>
              </a:defRPr>
            </a:lvl2pPr>
            <a:lvl3pPr marL="463550" indent="-463550" algn="l" rtl="0" eaLnBrk="0" fontAlgn="base" hangingPunct="0">
              <a:lnSpc>
                <a:spcPct val="110000"/>
              </a:lnSpc>
              <a:spcBef>
                <a:spcPct val="0"/>
              </a:spcBef>
              <a:spcAft>
                <a:spcPct val="0"/>
              </a:spcAft>
              <a:tabLst>
                <a:tab pos="463550" algn="l"/>
              </a:tabLst>
              <a:defRPr sz="2200" b="1">
                <a:solidFill>
                  <a:schemeClr val="bg1"/>
                </a:solidFill>
                <a:latin typeface="Arial" charset="0"/>
                <a:ea typeface="ＭＳ Ｐゴシック" pitchFamily="34" charset="-128"/>
              </a:defRPr>
            </a:lvl3pPr>
            <a:lvl4pPr marL="463550" indent="-463550" algn="l" rtl="0" eaLnBrk="0" fontAlgn="base" hangingPunct="0">
              <a:lnSpc>
                <a:spcPct val="110000"/>
              </a:lnSpc>
              <a:spcBef>
                <a:spcPct val="0"/>
              </a:spcBef>
              <a:spcAft>
                <a:spcPct val="0"/>
              </a:spcAft>
              <a:tabLst>
                <a:tab pos="463550" algn="l"/>
              </a:tabLst>
              <a:defRPr sz="2200" b="1">
                <a:solidFill>
                  <a:schemeClr val="bg1"/>
                </a:solidFill>
                <a:latin typeface="Arial" charset="0"/>
                <a:ea typeface="ＭＳ Ｐゴシック" pitchFamily="34" charset="-128"/>
              </a:defRPr>
            </a:lvl4pPr>
            <a:lvl5pPr marL="463550" indent="-463550" algn="l" rtl="0" eaLnBrk="0" fontAlgn="base" hangingPunct="0">
              <a:lnSpc>
                <a:spcPct val="110000"/>
              </a:lnSpc>
              <a:spcBef>
                <a:spcPct val="0"/>
              </a:spcBef>
              <a:spcAft>
                <a:spcPct val="0"/>
              </a:spcAft>
              <a:tabLst>
                <a:tab pos="463550" algn="l"/>
              </a:tabLst>
              <a:defRPr sz="2200" b="1">
                <a:solidFill>
                  <a:schemeClr val="bg1"/>
                </a:solidFill>
                <a:latin typeface="Arial" charset="0"/>
                <a:ea typeface="ＭＳ Ｐゴシック" pitchFamily="34" charset="-128"/>
              </a:defRPr>
            </a:lvl5pPr>
            <a:lvl6pPr marL="457200" algn="l" rtl="0" eaLnBrk="1" fontAlgn="base" hangingPunct="1">
              <a:lnSpc>
                <a:spcPct val="110000"/>
              </a:lnSpc>
              <a:spcBef>
                <a:spcPct val="0"/>
              </a:spcBef>
              <a:spcAft>
                <a:spcPct val="0"/>
              </a:spcAft>
              <a:defRPr sz="2200" b="1">
                <a:solidFill>
                  <a:schemeClr val="bg1"/>
                </a:solidFill>
                <a:latin typeface="Arial" charset="0"/>
                <a:ea typeface="ＭＳ Ｐゴシック" pitchFamily="1" charset="-128"/>
              </a:defRPr>
            </a:lvl6pPr>
            <a:lvl7pPr marL="914400" algn="l" rtl="0" eaLnBrk="1" fontAlgn="base" hangingPunct="1">
              <a:lnSpc>
                <a:spcPct val="110000"/>
              </a:lnSpc>
              <a:spcBef>
                <a:spcPct val="0"/>
              </a:spcBef>
              <a:spcAft>
                <a:spcPct val="0"/>
              </a:spcAft>
              <a:defRPr sz="2200" b="1">
                <a:solidFill>
                  <a:schemeClr val="bg1"/>
                </a:solidFill>
                <a:latin typeface="Arial" charset="0"/>
                <a:ea typeface="ＭＳ Ｐゴシック" pitchFamily="1" charset="-128"/>
              </a:defRPr>
            </a:lvl7pPr>
            <a:lvl8pPr marL="1371600" algn="l" rtl="0" eaLnBrk="1" fontAlgn="base" hangingPunct="1">
              <a:lnSpc>
                <a:spcPct val="110000"/>
              </a:lnSpc>
              <a:spcBef>
                <a:spcPct val="0"/>
              </a:spcBef>
              <a:spcAft>
                <a:spcPct val="0"/>
              </a:spcAft>
              <a:defRPr sz="2200" b="1">
                <a:solidFill>
                  <a:schemeClr val="bg1"/>
                </a:solidFill>
                <a:latin typeface="Arial" charset="0"/>
                <a:ea typeface="ＭＳ Ｐゴシック" pitchFamily="1" charset="-128"/>
              </a:defRPr>
            </a:lvl8pPr>
            <a:lvl9pPr marL="1828800" algn="l" rtl="0" eaLnBrk="1" fontAlgn="base" hangingPunct="1">
              <a:lnSpc>
                <a:spcPct val="110000"/>
              </a:lnSpc>
              <a:spcBef>
                <a:spcPct val="0"/>
              </a:spcBef>
              <a:spcAft>
                <a:spcPct val="0"/>
              </a:spcAft>
              <a:defRPr sz="2200" b="1">
                <a:solidFill>
                  <a:schemeClr val="bg1"/>
                </a:solidFill>
                <a:latin typeface="Arial" charset="0"/>
                <a:ea typeface="ＭＳ Ｐゴシック" pitchFamily="1" charset="-128"/>
              </a:defRPr>
            </a:lvl9pPr>
          </a:lstStyle>
          <a:p>
            <a:pPr algn="ctr"/>
            <a:r>
              <a:rPr lang="en-US" sz="3600" kern="0" dirty="0" smtClean="0">
                <a:solidFill>
                  <a:srgbClr val="C00000"/>
                </a:solidFill>
              </a:rPr>
              <a:t>Dynamic OD Demand Estimation based </a:t>
            </a:r>
          </a:p>
          <a:p>
            <a:pPr algn="ctr"/>
            <a:r>
              <a:rPr lang="en-US" sz="3600" kern="0" dirty="0" smtClean="0">
                <a:solidFill>
                  <a:srgbClr val="C00000"/>
                </a:solidFill>
              </a:rPr>
              <a:t>on Observed Sensor Data</a:t>
            </a:r>
            <a:endParaRPr lang="en-US" sz="3600" kern="0" dirty="0">
              <a:solidFill>
                <a:srgbClr val="C00000"/>
              </a:solidFill>
            </a:endParaRPr>
          </a:p>
        </p:txBody>
      </p:sp>
      <p:sp>
        <p:nvSpPr>
          <p:cNvPr id="9" name="Subtitle 2"/>
          <p:cNvSpPr txBox="1">
            <a:spLocks/>
          </p:cNvSpPr>
          <p:nvPr/>
        </p:nvSpPr>
        <p:spPr bwMode="auto">
          <a:xfrm>
            <a:off x="1149212" y="3516103"/>
            <a:ext cx="6686549" cy="203519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accent1"/>
              </a:buClr>
              <a:buChar char="•"/>
              <a:defRPr>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bg2"/>
              </a:buClr>
              <a:buSzPct val="90000"/>
              <a:buChar char="–"/>
              <a:defRPr sz="1600">
                <a:solidFill>
                  <a:schemeClr val="tx1"/>
                </a:solidFill>
                <a:latin typeface="+mn-lt"/>
                <a:ea typeface="ＭＳ Ｐゴシック" pitchFamily="34" charset="-128"/>
              </a:defRPr>
            </a:lvl2pPr>
            <a:lvl3pPr marL="1085850" indent="-228600" algn="l" rtl="0" eaLnBrk="0" fontAlgn="base" hangingPunct="0">
              <a:spcBef>
                <a:spcPct val="20000"/>
              </a:spcBef>
              <a:spcAft>
                <a:spcPct val="0"/>
              </a:spcAft>
              <a:buClr>
                <a:schemeClr val="accent1"/>
              </a:buClr>
              <a:buChar char="•"/>
              <a:defRPr sz="1400">
                <a:solidFill>
                  <a:schemeClr val="tx1"/>
                </a:solidFill>
                <a:latin typeface="+mn-lt"/>
                <a:ea typeface="ＭＳ Ｐゴシック" pitchFamily="34"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ＭＳ Ｐゴシック" pitchFamily="34" charset="-128"/>
              </a:defRPr>
            </a:lvl4pPr>
            <a:lvl5pPr marL="1771650" indent="-228600" algn="l" rtl="0" eaLnBrk="0" fontAlgn="base" hangingPunct="0">
              <a:spcBef>
                <a:spcPct val="20000"/>
              </a:spcBef>
              <a:spcAft>
                <a:spcPct val="0"/>
              </a:spcAft>
              <a:defRPr sz="2000">
                <a:solidFill>
                  <a:schemeClr val="tx1"/>
                </a:solidFill>
                <a:latin typeface="Myriad Pro" pitchFamily="60" charset="0"/>
                <a:ea typeface="ＭＳ Ｐゴシック" pitchFamily="34" charset="-128"/>
              </a:defRPr>
            </a:lvl5pPr>
            <a:lvl6pPr marL="2228850" indent="-228600" algn="l" rtl="0" eaLnBrk="1" fontAlgn="base" hangingPunct="1">
              <a:spcBef>
                <a:spcPct val="20000"/>
              </a:spcBef>
              <a:spcAft>
                <a:spcPct val="0"/>
              </a:spcAft>
              <a:defRPr sz="2000">
                <a:solidFill>
                  <a:schemeClr val="tx1"/>
                </a:solidFill>
                <a:latin typeface="Myriad Pro" pitchFamily="60" charset="0"/>
                <a:ea typeface="+mn-ea"/>
              </a:defRPr>
            </a:lvl6pPr>
            <a:lvl7pPr marL="2686050" indent="-228600" algn="l" rtl="0" eaLnBrk="1" fontAlgn="base" hangingPunct="1">
              <a:spcBef>
                <a:spcPct val="20000"/>
              </a:spcBef>
              <a:spcAft>
                <a:spcPct val="0"/>
              </a:spcAft>
              <a:defRPr sz="2000">
                <a:solidFill>
                  <a:schemeClr val="tx1"/>
                </a:solidFill>
                <a:latin typeface="Myriad Pro" pitchFamily="60" charset="0"/>
                <a:ea typeface="+mn-ea"/>
              </a:defRPr>
            </a:lvl7pPr>
            <a:lvl8pPr marL="3143250" indent="-228600" algn="l" rtl="0" eaLnBrk="1" fontAlgn="base" hangingPunct="1">
              <a:spcBef>
                <a:spcPct val="20000"/>
              </a:spcBef>
              <a:spcAft>
                <a:spcPct val="0"/>
              </a:spcAft>
              <a:defRPr sz="2000">
                <a:solidFill>
                  <a:schemeClr val="tx1"/>
                </a:solidFill>
                <a:latin typeface="Myriad Pro" pitchFamily="60" charset="0"/>
                <a:ea typeface="+mn-ea"/>
              </a:defRPr>
            </a:lvl8pPr>
            <a:lvl9pPr marL="3600450" indent="-228600" algn="l" rtl="0" eaLnBrk="1" fontAlgn="base" hangingPunct="1">
              <a:spcBef>
                <a:spcPct val="20000"/>
              </a:spcBef>
              <a:spcAft>
                <a:spcPct val="0"/>
              </a:spcAft>
              <a:defRPr sz="2000">
                <a:solidFill>
                  <a:schemeClr val="tx1"/>
                </a:solidFill>
                <a:latin typeface="Myriad Pro" pitchFamily="60" charset="0"/>
                <a:ea typeface="+mn-ea"/>
              </a:defRPr>
            </a:lvl9pPr>
          </a:lstStyle>
          <a:p>
            <a:pPr marL="0" indent="0" algn="ctr">
              <a:buNone/>
            </a:pPr>
            <a:r>
              <a:rPr lang="en-US" sz="2400" b="1" kern="0" dirty="0" err="1" smtClean="0"/>
              <a:t>Jiangtao</a:t>
            </a:r>
            <a:r>
              <a:rPr lang="en-US" sz="2400" b="1" kern="0" dirty="0" smtClean="0"/>
              <a:t> Liu, Arizona State University</a:t>
            </a:r>
          </a:p>
          <a:p>
            <a:pPr marL="0" indent="0" algn="ctr">
              <a:buNone/>
            </a:pPr>
            <a:endParaRPr lang="en-US" sz="2400" b="1" kern="0" dirty="0" smtClean="0"/>
          </a:p>
          <a:p>
            <a:pPr marL="0" indent="0" algn="ctr">
              <a:buNone/>
            </a:pPr>
            <a:r>
              <a:rPr lang="en-US" sz="2400" b="1" kern="0" dirty="0" err="1" smtClean="0"/>
              <a:t>Xuesong</a:t>
            </a:r>
            <a:r>
              <a:rPr lang="en-US" sz="2400" b="1" kern="0" dirty="0" smtClean="0"/>
              <a:t> Zhou, Arizona State University</a:t>
            </a:r>
            <a:endParaRPr lang="en-US" sz="2400" b="1" kern="0" dirty="0"/>
          </a:p>
        </p:txBody>
      </p:sp>
      <p:pic>
        <p:nvPicPr>
          <p:cNvPr id="10" name="Picture 9"/>
          <p:cNvPicPr>
            <a:picLocks noChangeAspect="1"/>
          </p:cNvPicPr>
          <p:nvPr/>
        </p:nvPicPr>
        <p:blipFill>
          <a:blip r:embed="rId2"/>
          <a:stretch>
            <a:fillRect/>
          </a:stretch>
        </p:blipFill>
        <p:spPr>
          <a:xfrm>
            <a:off x="6488502" y="5940725"/>
            <a:ext cx="2354987" cy="513657"/>
          </a:xfrm>
          <a:prstGeom prst="rect">
            <a:avLst/>
          </a:prstGeom>
        </p:spPr>
      </p:pic>
    </p:spTree>
    <p:extLst>
      <p:ext uri="{BB962C8B-B14F-4D97-AF65-F5344CB8AC3E}">
        <p14:creationId xmlns:p14="http://schemas.microsoft.com/office/powerpoint/2010/main" val="1215863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a:t>
            </a:r>
            <a:r>
              <a:rPr lang="en-US" altLang="zh-CN" dirty="0" smtClean="0">
                <a:ea typeface="宋体" panose="02010600030101010101" pitchFamily="2" charset="-122"/>
              </a:rPr>
              <a:t> </a:t>
            </a:r>
            <a:r>
              <a:rPr lang="en-US" dirty="0" smtClean="0"/>
              <a:t>Methodology in our model</a:t>
            </a:r>
            <a:endParaRPr lang="en-US" dirty="0"/>
          </a:p>
        </p:txBody>
      </p:sp>
      <p:sp>
        <p:nvSpPr>
          <p:cNvPr id="3" name="Content Placeholder 2"/>
          <p:cNvSpPr>
            <a:spLocks noGrp="1"/>
          </p:cNvSpPr>
          <p:nvPr>
            <p:ph idx="1"/>
          </p:nvPr>
        </p:nvSpPr>
        <p:spPr>
          <a:xfrm>
            <a:off x="457200" y="1382713"/>
            <a:ext cx="8229600" cy="5138857"/>
          </a:xfrm>
        </p:spPr>
        <p:txBody>
          <a:bodyPr/>
          <a:lstStyle/>
          <a:p>
            <a:pPr>
              <a:buFont typeface="Wingdings" panose="05000000000000000000" pitchFamily="2" charset="2"/>
              <a:buChar char="q"/>
            </a:pPr>
            <a:r>
              <a:rPr lang="en-US" sz="2400" dirty="0">
                <a:cs typeface="Times New Roman" pitchFamily="18" charset="0"/>
              </a:rPr>
              <a:t>Single-level path </a:t>
            </a:r>
            <a:r>
              <a:rPr lang="en-US" sz="2400" dirty="0" smtClean="0">
                <a:cs typeface="Times New Roman" pitchFamily="18" charset="0"/>
              </a:rPr>
              <a:t>flow-based optimization model</a:t>
            </a:r>
          </a:p>
          <a:p>
            <a:pPr marL="0" indent="0">
              <a:buNone/>
            </a:pPr>
            <a:r>
              <a:rPr lang="en-US" dirty="0" smtClean="0">
                <a:latin typeface="Times New Roman" pitchFamily="18" charset="0"/>
                <a:cs typeface="Times New Roman" pitchFamily="18" charset="0"/>
              </a:rPr>
              <a:t> </a:t>
            </a:r>
          </a:p>
          <a:p>
            <a:pPr>
              <a:buFont typeface="Wingdings" panose="05000000000000000000" pitchFamily="2" charset="2"/>
              <a:buChar char="q"/>
            </a:pPr>
            <a:r>
              <a:rPr lang="en-US" sz="2400" dirty="0" smtClean="0"/>
              <a:t>Objective function:</a:t>
            </a:r>
          </a:p>
          <a:p>
            <a:pPr lvl="1">
              <a:buFont typeface="Wingdings" panose="05000000000000000000" pitchFamily="2" charset="2"/>
              <a:buChar char="q"/>
            </a:pPr>
            <a:r>
              <a:rPr lang="en-US" sz="1800" dirty="0" smtClean="0"/>
              <a:t>(1) minimize the deviation between estimated OD demand and historical OD demand;</a:t>
            </a:r>
          </a:p>
          <a:p>
            <a:pPr lvl="1">
              <a:buFont typeface="Wingdings" panose="05000000000000000000" pitchFamily="2" charset="2"/>
              <a:buChar char="q"/>
            </a:pPr>
            <a:r>
              <a:rPr lang="en-US" sz="1800" dirty="0" smtClean="0"/>
              <a:t>(2) minimize the deviation between estimated and observed traffic states (link flow/count, density, travel time)</a:t>
            </a:r>
          </a:p>
          <a:p>
            <a:endParaRPr lang="en-US" dirty="0" smtClean="0"/>
          </a:p>
          <a:p>
            <a:pPr>
              <a:buFont typeface="Wingdings" panose="05000000000000000000" pitchFamily="2" charset="2"/>
              <a:buChar char="q"/>
            </a:pPr>
            <a:r>
              <a:rPr lang="en-US" sz="2400" dirty="0" smtClean="0"/>
              <a:t>Constraints:</a:t>
            </a:r>
          </a:p>
          <a:p>
            <a:pPr lvl="1">
              <a:buFont typeface="Wingdings" panose="05000000000000000000" pitchFamily="2" charset="2"/>
              <a:buChar char="q"/>
            </a:pPr>
            <a:r>
              <a:rPr lang="en-US" sz="1800" dirty="0"/>
              <a:t>(1) Dynamic Network Loading of path flows based on Newell’s Kinematic Wave model (Newell, 1993)</a:t>
            </a:r>
          </a:p>
          <a:p>
            <a:pPr lvl="1">
              <a:buFont typeface="Wingdings" panose="05000000000000000000" pitchFamily="2" charset="2"/>
              <a:buChar char="q"/>
            </a:pPr>
            <a:r>
              <a:rPr lang="en-US" sz="1800" dirty="0"/>
              <a:t>(2) Gap function-based dynamic user equilibrium conditions</a:t>
            </a:r>
            <a:r>
              <a:rPr lang="en-US" sz="1800" dirty="0" smtClean="0"/>
              <a:t>.</a:t>
            </a:r>
          </a:p>
          <a:p>
            <a:pPr lvl="1">
              <a:buFont typeface="Wingdings" panose="05000000000000000000" pitchFamily="2" charset="2"/>
              <a:buChar char="q"/>
            </a:pPr>
            <a:endParaRPr lang="en-US" sz="2400" dirty="0" smtClean="0"/>
          </a:p>
          <a:p>
            <a:pPr>
              <a:buFont typeface="Wingdings" panose="05000000000000000000" pitchFamily="2" charset="2"/>
              <a:buChar char="q"/>
            </a:pPr>
            <a:r>
              <a:rPr lang="en-US" sz="2400" dirty="0" smtClean="0"/>
              <a:t>Algorithms: </a:t>
            </a:r>
            <a:r>
              <a:rPr lang="en-US" sz="2400" dirty="0" err="1" smtClean="0"/>
              <a:t>Lagrangian</a:t>
            </a:r>
            <a:r>
              <a:rPr lang="en-US" sz="2400" dirty="0" smtClean="0"/>
              <a:t> Relaxation</a:t>
            </a:r>
          </a:p>
          <a:p>
            <a:pPr lvl="1">
              <a:buFont typeface="Wingdings" panose="05000000000000000000" pitchFamily="2" charset="2"/>
              <a:buChar char="q"/>
            </a:pPr>
            <a:endParaRPr lang="en-US" sz="1800" dirty="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10</a:t>
            </a:fld>
            <a:endParaRPr lang="en-US" sz="1200">
              <a:solidFill>
                <a:schemeClr val="tx1"/>
              </a:solidFill>
            </a:endParaRPr>
          </a:p>
        </p:txBody>
      </p:sp>
    </p:spTree>
    <p:extLst>
      <p:ext uri="{BB962C8B-B14F-4D97-AF65-F5344CB8AC3E}">
        <p14:creationId xmlns:p14="http://schemas.microsoft.com/office/powerpoint/2010/main" val="2074266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a:t>
            </a:r>
            <a:r>
              <a:rPr lang="en-US" altLang="zh-CN" dirty="0" smtClean="0">
                <a:ea typeface="宋体" panose="02010600030101010101" pitchFamily="2" charset="-122"/>
              </a:rPr>
              <a:t> </a:t>
            </a:r>
            <a:r>
              <a:rPr lang="en-US" dirty="0"/>
              <a:t>Methodology in our model</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400" dirty="0" smtClean="0"/>
              <a:t>Partial derivatives(link flow, density, travel time) of path flow adjustment:</a:t>
            </a:r>
            <a:endParaRPr lang="en-US" sz="2400" dirty="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11</a:t>
            </a:fld>
            <a:endParaRPr lang="en-US" sz="1200">
              <a:solidFill>
                <a:schemeClr val="tx1"/>
              </a:solidFill>
            </a:endParaRPr>
          </a:p>
        </p:txBody>
      </p:sp>
      <p:sp>
        <p:nvSpPr>
          <p:cNvPr id="7" name="Rectangle 74"/>
          <p:cNvSpPr>
            <a:spLocks noChangeArrowheads="1"/>
          </p:cNvSpPr>
          <p:nvPr/>
        </p:nvSpPr>
        <p:spPr bwMode="auto">
          <a:xfrm>
            <a:off x="1955321" y="238664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28" name="Picture 527"/>
          <p:cNvPicPr>
            <a:picLocks noChangeAspect="1"/>
          </p:cNvPicPr>
          <p:nvPr/>
        </p:nvPicPr>
        <p:blipFill>
          <a:blip r:embed="rId2"/>
          <a:stretch>
            <a:fillRect/>
          </a:stretch>
        </p:blipFill>
        <p:spPr>
          <a:xfrm>
            <a:off x="548740" y="4166200"/>
            <a:ext cx="6159801" cy="1502991"/>
          </a:xfrm>
          <a:prstGeom prst="rect">
            <a:avLst/>
          </a:prstGeom>
        </p:spPr>
      </p:pic>
      <p:sp>
        <p:nvSpPr>
          <p:cNvPr id="529" name="TextBox 528"/>
          <p:cNvSpPr txBox="1"/>
          <p:nvPr/>
        </p:nvSpPr>
        <p:spPr>
          <a:xfrm>
            <a:off x="6780366" y="4166200"/>
            <a:ext cx="1937589" cy="400110"/>
          </a:xfrm>
          <a:prstGeom prst="rect">
            <a:avLst/>
          </a:prstGeom>
          <a:solidFill>
            <a:schemeClr val="accent2">
              <a:lumMod val="20000"/>
              <a:lumOff val="80000"/>
            </a:schemeClr>
          </a:solidFill>
        </p:spPr>
        <p:txBody>
          <a:bodyPr wrap="square" rtlCol="0">
            <a:spAutoFit/>
          </a:bodyPr>
          <a:lstStyle/>
          <a:p>
            <a:r>
              <a:rPr lang="en-US" dirty="0" smtClean="0">
                <a:latin typeface="+mn-lt"/>
              </a:rPr>
              <a:t>Link flow/count</a:t>
            </a:r>
            <a:endParaRPr lang="en-US" dirty="0">
              <a:latin typeface="+mn-lt"/>
            </a:endParaRPr>
          </a:p>
        </p:txBody>
      </p:sp>
      <p:sp>
        <p:nvSpPr>
          <p:cNvPr id="83" name="TextBox 82"/>
          <p:cNvSpPr txBox="1"/>
          <p:nvPr/>
        </p:nvSpPr>
        <p:spPr>
          <a:xfrm>
            <a:off x="6797857" y="4675818"/>
            <a:ext cx="1937589" cy="400110"/>
          </a:xfrm>
          <a:prstGeom prst="rect">
            <a:avLst/>
          </a:prstGeom>
          <a:solidFill>
            <a:schemeClr val="accent2">
              <a:lumMod val="20000"/>
              <a:lumOff val="80000"/>
            </a:schemeClr>
          </a:solidFill>
        </p:spPr>
        <p:txBody>
          <a:bodyPr wrap="square" rtlCol="0">
            <a:spAutoFit/>
          </a:bodyPr>
          <a:lstStyle/>
          <a:p>
            <a:r>
              <a:rPr lang="en-US" dirty="0" smtClean="0">
                <a:latin typeface="+mn-lt"/>
              </a:rPr>
              <a:t>Link density</a:t>
            </a:r>
            <a:endParaRPr lang="en-US" dirty="0">
              <a:latin typeface="+mn-lt"/>
            </a:endParaRPr>
          </a:p>
        </p:txBody>
      </p:sp>
      <p:sp>
        <p:nvSpPr>
          <p:cNvPr id="84" name="TextBox 83"/>
          <p:cNvSpPr txBox="1"/>
          <p:nvPr/>
        </p:nvSpPr>
        <p:spPr>
          <a:xfrm>
            <a:off x="6797858" y="5219606"/>
            <a:ext cx="1937589" cy="400110"/>
          </a:xfrm>
          <a:prstGeom prst="rect">
            <a:avLst/>
          </a:prstGeom>
          <a:solidFill>
            <a:schemeClr val="accent2">
              <a:lumMod val="20000"/>
              <a:lumOff val="80000"/>
            </a:schemeClr>
          </a:solidFill>
        </p:spPr>
        <p:txBody>
          <a:bodyPr wrap="square" rtlCol="0">
            <a:spAutoFit/>
          </a:bodyPr>
          <a:lstStyle/>
          <a:p>
            <a:r>
              <a:rPr lang="en-US" dirty="0" smtClean="0">
                <a:latin typeface="+mn-lt"/>
              </a:rPr>
              <a:t>Link travel time</a:t>
            </a:r>
            <a:endParaRPr lang="en-US" dirty="0">
              <a:latin typeface="+mn-lt"/>
            </a:endParaRPr>
          </a:p>
        </p:txBody>
      </p:sp>
      <p:sp>
        <p:nvSpPr>
          <p:cNvPr id="5" name="Rounded Rectangle 4"/>
          <p:cNvSpPr/>
          <p:nvPr/>
        </p:nvSpPr>
        <p:spPr bwMode="auto">
          <a:xfrm>
            <a:off x="5518030" y="4155790"/>
            <a:ext cx="983413" cy="484619"/>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Rounded Rectangle 10"/>
          <p:cNvSpPr/>
          <p:nvPr/>
        </p:nvSpPr>
        <p:spPr bwMode="auto">
          <a:xfrm>
            <a:off x="5518030" y="4687016"/>
            <a:ext cx="983413" cy="484619"/>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Rounded Rectangle 11"/>
          <p:cNvSpPr/>
          <p:nvPr/>
        </p:nvSpPr>
        <p:spPr bwMode="auto">
          <a:xfrm>
            <a:off x="5520181" y="5170129"/>
            <a:ext cx="983413" cy="484619"/>
          </a:xfrm>
          <a:prstGeom prst="roundRect">
            <a:avLst/>
          </a:prstGeom>
          <a:noFill/>
          <a:ln w="9525" cap="flat" cmpd="sng" algn="ctr">
            <a:solidFill>
              <a:srgbClr val="FF000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0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0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0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000" kern="1200">
                <a:solidFill>
                  <a:schemeClr val="tx1"/>
                </a:solidFill>
                <a:latin typeface="Times New Roman" pitchFamily="18" charset="0"/>
                <a:ea typeface="ＭＳ Ｐゴシック" pitchFamily="34"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6" name="Picture 5"/>
          <p:cNvPicPr>
            <a:picLocks noChangeAspect="1"/>
          </p:cNvPicPr>
          <p:nvPr/>
        </p:nvPicPr>
        <p:blipFill>
          <a:blip r:embed="rId3"/>
          <a:stretch>
            <a:fillRect/>
          </a:stretch>
        </p:blipFill>
        <p:spPr>
          <a:xfrm>
            <a:off x="635000" y="2916362"/>
            <a:ext cx="7839075" cy="542925"/>
          </a:xfrm>
          <a:prstGeom prst="rect">
            <a:avLst/>
          </a:prstGeom>
        </p:spPr>
      </p:pic>
      <p:sp>
        <p:nvSpPr>
          <p:cNvPr id="14" name="TextBox 13"/>
          <p:cNvSpPr txBox="1"/>
          <p:nvPr/>
        </p:nvSpPr>
        <p:spPr>
          <a:xfrm>
            <a:off x="635000" y="2441969"/>
            <a:ext cx="3221008" cy="400110"/>
          </a:xfrm>
          <a:prstGeom prst="rect">
            <a:avLst/>
          </a:prstGeom>
          <a:solidFill>
            <a:schemeClr val="accent2">
              <a:lumMod val="20000"/>
              <a:lumOff val="80000"/>
            </a:schemeClr>
          </a:solidFill>
        </p:spPr>
        <p:txBody>
          <a:bodyPr wrap="square" rtlCol="0">
            <a:spAutoFit/>
          </a:bodyPr>
          <a:lstStyle/>
          <a:p>
            <a:r>
              <a:rPr lang="en-US" dirty="0" smtClean="0">
                <a:latin typeface="+mn-lt"/>
              </a:rPr>
              <a:t>The gradients of path flow:</a:t>
            </a:r>
            <a:endParaRPr lang="en-US" dirty="0">
              <a:latin typeface="+mn-lt"/>
            </a:endParaRPr>
          </a:p>
        </p:txBody>
      </p:sp>
    </p:spTree>
    <p:extLst>
      <p:ext uri="{BB962C8B-B14F-4D97-AF65-F5344CB8AC3E}">
        <p14:creationId xmlns:p14="http://schemas.microsoft.com/office/powerpoint/2010/main" val="14064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a:t>
            </a:r>
            <a:r>
              <a:rPr lang="en-US" altLang="zh-CN" dirty="0" smtClean="0">
                <a:ea typeface="宋体" panose="02010600030101010101" pitchFamily="2" charset="-122"/>
              </a:rPr>
              <a:t> </a:t>
            </a:r>
            <a:r>
              <a:rPr lang="en-US" dirty="0"/>
              <a:t>Methodology in our model</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400" dirty="0" smtClean="0"/>
              <a:t>Partial derivatives(link flow, density, travel time) of path flow adjustment:</a:t>
            </a:r>
          </a:p>
          <a:p>
            <a:pPr lvl="1">
              <a:buFont typeface="Wingdings" panose="05000000000000000000" pitchFamily="2" charset="2"/>
              <a:buChar char="q"/>
            </a:pPr>
            <a:r>
              <a:rPr lang="en-US" sz="2000" dirty="0" smtClean="0"/>
              <a:t>Individual link: free-flow, partially congested, fully congested;</a:t>
            </a:r>
          </a:p>
          <a:p>
            <a:pPr lvl="1">
              <a:buFont typeface="Wingdings" panose="05000000000000000000" pitchFamily="2" charset="2"/>
              <a:buChar char="q"/>
            </a:pPr>
            <a:r>
              <a:rPr lang="en-US" sz="2000" dirty="0" smtClean="0"/>
              <a:t>Two sequential links: queue spills back or not</a:t>
            </a:r>
          </a:p>
          <a:p>
            <a:pPr>
              <a:buFont typeface="Wingdings" panose="05000000000000000000" pitchFamily="2" charset="2"/>
              <a:buChar char="q"/>
            </a:pPr>
            <a:endParaRPr lang="en-US" sz="2400" dirty="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12</a:t>
            </a:fld>
            <a:endParaRPr lang="en-US" sz="1200">
              <a:solidFill>
                <a:schemeClr val="tx1"/>
              </a:solidFill>
            </a:endParaRPr>
          </a:p>
        </p:txBody>
      </p:sp>
      <p:sp>
        <p:nvSpPr>
          <p:cNvPr id="7" name="Rectangle 74"/>
          <p:cNvSpPr>
            <a:spLocks noChangeArrowheads="1"/>
          </p:cNvSpPr>
          <p:nvPr/>
        </p:nvSpPr>
        <p:spPr bwMode="auto">
          <a:xfrm>
            <a:off x="1955321" y="238664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27" name="Picture 526"/>
          <p:cNvPicPr>
            <a:picLocks noChangeAspect="1"/>
          </p:cNvPicPr>
          <p:nvPr/>
        </p:nvPicPr>
        <p:blipFill>
          <a:blip r:embed="rId2"/>
          <a:stretch>
            <a:fillRect/>
          </a:stretch>
        </p:blipFill>
        <p:spPr>
          <a:xfrm>
            <a:off x="1618582" y="3086475"/>
            <a:ext cx="5906836" cy="2989681"/>
          </a:xfrm>
          <a:prstGeom prst="rect">
            <a:avLst/>
          </a:prstGeom>
          <a:ln>
            <a:solidFill>
              <a:srgbClr val="FF0000"/>
            </a:solidFill>
          </a:ln>
        </p:spPr>
      </p:pic>
      <p:sp>
        <p:nvSpPr>
          <p:cNvPr id="5" name="TextBox 4"/>
          <p:cNvSpPr txBox="1"/>
          <p:nvPr/>
        </p:nvSpPr>
        <p:spPr>
          <a:xfrm>
            <a:off x="3088256" y="6173758"/>
            <a:ext cx="3321170" cy="400110"/>
          </a:xfrm>
          <a:prstGeom prst="rect">
            <a:avLst/>
          </a:prstGeom>
          <a:noFill/>
        </p:spPr>
        <p:txBody>
          <a:bodyPr wrap="square" rtlCol="0">
            <a:spAutoFit/>
          </a:bodyPr>
          <a:lstStyle/>
          <a:p>
            <a:r>
              <a:rPr lang="en-US" dirty="0" smtClean="0">
                <a:latin typeface="+mn-lt"/>
              </a:rPr>
              <a:t>(</a:t>
            </a:r>
            <a:r>
              <a:rPr lang="en-US" dirty="0" err="1" smtClean="0">
                <a:latin typeface="+mn-lt"/>
              </a:rPr>
              <a:t>Ghali</a:t>
            </a:r>
            <a:r>
              <a:rPr lang="en-US" dirty="0" smtClean="0">
                <a:latin typeface="+mn-lt"/>
              </a:rPr>
              <a:t> and Smith, 1995)</a:t>
            </a:r>
            <a:endParaRPr lang="en-US" dirty="0">
              <a:latin typeface="+mn-lt"/>
            </a:endParaRPr>
          </a:p>
        </p:txBody>
      </p:sp>
    </p:spTree>
    <p:extLst>
      <p:ext uri="{BB962C8B-B14F-4D97-AF65-F5344CB8AC3E}">
        <p14:creationId xmlns:p14="http://schemas.microsoft.com/office/powerpoint/2010/main" val="3458946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a:t>
            </a:r>
            <a:r>
              <a:rPr lang="en-US" altLang="zh-CN" dirty="0" smtClean="0">
                <a:ea typeface="宋体" panose="02010600030101010101" pitchFamily="2" charset="-122"/>
              </a:rPr>
              <a:t> </a:t>
            </a:r>
            <a:r>
              <a:rPr lang="en-US" dirty="0"/>
              <a:t>Methodology in our model</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400" dirty="0" smtClean="0"/>
              <a:t>The calculation on link partial derivatives is still an approximation method.</a:t>
            </a:r>
          </a:p>
          <a:p>
            <a:pPr marL="0" indent="0">
              <a:buNone/>
            </a:pPr>
            <a:r>
              <a:rPr lang="en-US" dirty="0" smtClean="0"/>
              <a:t> </a:t>
            </a:r>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13</a:t>
            </a:fld>
            <a:endParaRPr lang="en-US" sz="1200">
              <a:solidFill>
                <a:schemeClr val="tx1"/>
              </a:solidFill>
            </a:endParaRPr>
          </a:p>
        </p:txBody>
      </p:sp>
      <p:pic>
        <p:nvPicPr>
          <p:cNvPr id="5" name="Picture 4"/>
          <p:cNvPicPr>
            <a:picLocks noChangeAspect="1"/>
          </p:cNvPicPr>
          <p:nvPr/>
        </p:nvPicPr>
        <p:blipFill>
          <a:blip r:embed="rId2"/>
          <a:stretch>
            <a:fillRect/>
          </a:stretch>
        </p:blipFill>
        <p:spPr>
          <a:xfrm>
            <a:off x="3705332" y="2301747"/>
            <a:ext cx="4282729" cy="2030503"/>
          </a:xfrm>
          <a:prstGeom prst="rect">
            <a:avLst/>
          </a:prstGeom>
          <a:ln>
            <a:solidFill>
              <a:srgbClr val="FF0000"/>
            </a:solidFill>
          </a:ln>
        </p:spPr>
      </p:pic>
      <p:pic>
        <p:nvPicPr>
          <p:cNvPr id="6" name="Picture 5"/>
          <p:cNvPicPr>
            <a:picLocks noChangeAspect="1"/>
          </p:cNvPicPr>
          <p:nvPr/>
        </p:nvPicPr>
        <p:blipFill>
          <a:blip r:embed="rId3"/>
          <a:stretch>
            <a:fillRect/>
          </a:stretch>
        </p:blipFill>
        <p:spPr>
          <a:xfrm>
            <a:off x="3705331" y="4553861"/>
            <a:ext cx="4282729" cy="1843222"/>
          </a:xfrm>
          <a:prstGeom prst="rect">
            <a:avLst/>
          </a:prstGeom>
          <a:ln>
            <a:solidFill>
              <a:srgbClr val="FF0000"/>
            </a:solidFill>
          </a:ln>
        </p:spPr>
      </p:pic>
      <p:sp>
        <p:nvSpPr>
          <p:cNvPr id="7" name="TextBox 6"/>
          <p:cNvSpPr txBox="1"/>
          <p:nvPr/>
        </p:nvSpPr>
        <p:spPr>
          <a:xfrm>
            <a:off x="395856" y="2916889"/>
            <a:ext cx="2447985" cy="400110"/>
          </a:xfrm>
          <a:prstGeom prst="rect">
            <a:avLst/>
          </a:prstGeom>
          <a:solidFill>
            <a:schemeClr val="accent2">
              <a:lumMod val="20000"/>
              <a:lumOff val="80000"/>
            </a:schemeClr>
          </a:solidFill>
          <a:ln>
            <a:solidFill>
              <a:schemeClr val="bg1"/>
            </a:solidFill>
          </a:ln>
        </p:spPr>
        <p:txBody>
          <a:bodyPr wrap="square" rtlCol="0">
            <a:spAutoFit/>
          </a:bodyPr>
          <a:lstStyle/>
          <a:p>
            <a:r>
              <a:rPr lang="en-US" dirty="0" smtClean="0">
                <a:latin typeface="+mn-lt"/>
              </a:rPr>
              <a:t>Merging junction</a:t>
            </a:r>
            <a:endParaRPr lang="en-US" dirty="0">
              <a:latin typeface="+mn-lt"/>
            </a:endParaRPr>
          </a:p>
        </p:txBody>
      </p:sp>
      <p:sp>
        <p:nvSpPr>
          <p:cNvPr id="8" name="TextBox 7"/>
          <p:cNvSpPr txBox="1"/>
          <p:nvPr/>
        </p:nvSpPr>
        <p:spPr>
          <a:xfrm>
            <a:off x="395857" y="5251285"/>
            <a:ext cx="2447985" cy="400110"/>
          </a:xfrm>
          <a:prstGeom prst="rect">
            <a:avLst/>
          </a:prstGeom>
          <a:solidFill>
            <a:schemeClr val="accent2">
              <a:lumMod val="20000"/>
              <a:lumOff val="80000"/>
            </a:schemeClr>
          </a:solidFill>
          <a:ln>
            <a:solidFill>
              <a:schemeClr val="bg1"/>
            </a:solidFill>
          </a:ln>
        </p:spPr>
        <p:txBody>
          <a:bodyPr wrap="square" rtlCol="0">
            <a:spAutoFit/>
          </a:bodyPr>
          <a:lstStyle/>
          <a:p>
            <a:r>
              <a:rPr lang="en-US" dirty="0" smtClean="0">
                <a:latin typeface="+mn-lt"/>
              </a:rPr>
              <a:t>Diverging junction</a:t>
            </a:r>
            <a:endParaRPr lang="en-US" dirty="0">
              <a:latin typeface="+mn-lt"/>
            </a:endParaRPr>
          </a:p>
        </p:txBody>
      </p:sp>
    </p:spTree>
    <p:extLst>
      <p:ext uri="{BB962C8B-B14F-4D97-AF65-F5344CB8AC3E}">
        <p14:creationId xmlns:p14="http://schemas.microsoft.com/office/powerpoint/2010/main" val="3609395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smtClean="0"/>
              <a:t>3.</a:t>
            </a:r>
            <a:r>
              <a:rPr lang="en-US" altLang="zh-CN" dirty="0" smtClean="0">
                <a:ea typeface="宋体" panose="02010600030101010101" pitchFamily="2" charset="-122"/>
              </a:rPr>
              <a:t> </a:t>
            </a:r>
            <a:r>
              <a:rPr lang="en-US" dirty="0"/>
              <a:t>Numerical experiments</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400" dirty="0" smtClean="0"/>
              <a:t>Illustration in a static case:</a:t>
            </a:r>
            <a:endParaRPr lang="en-US" sz="2400" dirty="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14</a:t>
            </a:fld>
            <a:endParaRPr lang="en-US" sz="1200">
              <a:solidFill>
                <a:schemeClr val="tx1"/>
              </a:solidFill>
            </a:endParaRPr>
          </a:p>
        </p:txBody>
      </p:sp>
      <p:sp>
        <p:nvSpPr>
          <p:cNvPr id="5" name="Rectangle 2"/>
          <p:cNvSpPr>
            <a:spLocks noChangeArrowheads="1"/>
          </p:cNvSpPr>
          <p:nvPr/>
        </p:nvSpPr>
        <p:spPr bwMode="auto">
          <a:xfrm>
            <a:off x="1138687" y="37438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p:cNvPicPr>
            <a:picLocks noChangeAspect="1"/>
          </p:cNvPicPr>
          <p:nvPr/>
        </p:nvPicPr>
        <p:blipFill>
          <a:blip r:embed="rId2"/>
          <a:stretch>
            <a:fillRect/>
          </a:stretch>
        </p:blipFill>
        <p:spPr>
          <a:xfrm>
            <a:off x="597343" y="1883194"/>
            <a:ext cx="4966342" cy="2464518"/>
          </a:xfrm>
          <a:prstGeom prst="rect">
            <a:avLst/>
          </a:prstGeom>
        </p:spPr>
      </p:pic>
      <p:sp>
        <p:nvSpPr>
          <p:cNvPr id="11" name="Rectangle 10"/>
          <p:cNvSpPr/>
          <p:nvPr/>
        </p:nvSpPr>
        <p:spPr>
          <a:xfrm>
            <a:off x="5703828" y="2096537"/>
            <a:ext cx="2731261" cy="707886"/>
          </a:xfrm>
          <a:prstGeom prst="rect">
            <a:avLst/>
          </a:prstGeom>
        </p:spPr>
        <p:txBody>
          <a:bodyPr wrap="none">
            <a:spAutoFit/>
          </a:bodyPr>
          <a:lstStyle/>
          <a:p>
            <a:r>
              <a:rPr lang="en-US" i="1" kern="100" dirty="0" smtClean="0">
                <a:solidFill>
                  <a:srgbClr val="000000"/>
                </a:solidFill>
                <a:latin typeface="+mn-lt"/>
                <a:ea typeface="PMingLiU" panose="02020500000000000000" pitchFamily="18" charset="-120"/>
              </a:rPr>
              <a:t>Link cost function:</a:t>
            </a:r>
          </a:p>
          <a:p>
            <a:r>
              <a:rPr lang="en-US" i="1" kern="100" dirty="0" smtClean="0">
                <a:solidFill>
                  <a:srgbClr val="000000"/>
                </a:solidFill>
                <a:ea typeface="PMingLiU" panose="02020500000000000000" pitchFamily="18" charset="-120"/>
              </a:rPr>
              <a:t>T</a:t>
            </a:r>
            <a:r>
              <a:rPr lang="en-US" i="1" kern="100" baseline="-25000" dirty="0" smtClean="0">
                <a:solidFill>
                  <a:srgbClr val="000000"/>
                </a:solidFill>
                <a:ea typeface="PMingLiU" panose="02020500000000000000" pitchFamily="18" charset="-120"/>
              </a:rPr>
              <a:t>a</a:t>
            </a:r>
            <a:r>
              <a:rPr lang="en-US" kern="100" dirty="0" smtClean="0">
                <a:solidFill>
                  <a:srgbClr val="000000"/>
                </a:solidFill>
                <a:ea typeface="PMingLiU" panose="02020500000000000000" pitchFamily="18" charset="-120"/>
              </a:rPr>
              <a:t> </a:t>
            </a:r>
            <a:r>
              <a:rPr lang="en-US" kern="100" dirty="0">
                <a:solidFill>
                  <a:srgbClr val="000000"/>
                </a:solidFill>
                <a:ea typeface="PMingLiU" panose="02020500000000000000" pitchFamily="18" charset="-120"/>
              </a:rPr>
              <a:t>= </a:t>
            </a:r>
            <a:r>
              <a:rPr lang="en-US" i="1" kern="100" dirty="0" err="1">
                <a:solidFill>
                  <a:srgbClr val="000000"/>
                </a:solidFill>
                <a:ea typeface="PMingLiU" panose="02020500000000000000" pitchFamily="18" charset="-120"/>
              </a:rPr>
              <a:t>FFTT</a:t>
            </a:r>
            <a:r>
              <a:rPr lang="en-US" i="1" kern="100" baseline="-25000" dirty="0" err="1">
                <a:solidFill>
                  <a:srgbClr val="000000"/>
                </a:solidFill>
                <a:ea typeface="PMingLiU" panose="02020500000000000000" pitchFamily="18" charset="-120"/>
              </a:rPr>
              <a:t>a</a:t>
            </a:r>
            <a:r>
              <a:rPr lang="en-US" kern="100" dirty="0">
                <a:solidFill>
                  <a:srgbClr val="000000"/>
                </a:solidFill>
                <a:ea typeface="PMingLiU" panose="02020500000000000000" pitchFamily="18" charset="-120"/>
              </a:rPr>
              <a:t> </a:t>
            </a:r>
            <a:r>
              <a:rPr lang="en-US" kern="100" dirty="0" smtClean="0">
                <a:solidFill>
                  <a:srgbClr val="000000"/>
                </a:solidFill>
                <a:ea typeface="PMingLiU" panose="02020500000000000000" pitchFamily="18" charset="-120"/>
              </a:rPr>
              <a:t>(</a:t>
            </a:r>
            <a:r>
              <a:rPr lang="en-US" kern="100" dirty="0">
                <a:solidFill>
                  <a:srgbClr val="000000"/>
                </a:solidFill>
                <a:ea typeface="PMingLiU" panose="02020500000000000000" pitchFamily="18" charset="-120"/>
              </a:rPr>
              <a:t>1+ </a:t>
            </a:r>
            <a:r>
              <a:rPr lang="en-US" i="1" kern="100" dirty="0" err="1">
                <a:solidFill>
                  <a:srgbClr val="000000"/>
                </a:solidFill>
                <a:ea typeface="PMingLiU" panose="02020500000000000000" pitchFamily="18" charset="-120"/>
              </a:rPr>
              <a:t>r</a:t>
            </a:r>
            <a:r>
              <a:rPr lang="en-US" i="1" kern="100" baseline="-25000" dirty="0" err="1">
                <a:solidFill>
                  <a:srgbClr val="000000"/>
                </a:solidFill>
                <a:ea typeface="PMingLiU" panose="02020500000000000000" pitchFamily="18" charset="-120"/>
              </a:rPr>
              <a:t>a</a:t>
            </a:r>
            <a:r>
              <a:rPr lang="en-US" kern="100" dirty="0">
                <a:solidFill>
                  <a:srgbClr val="000000"/>
                </a:solidFill>
                <a:ea typeface="PMingLiU" panose="02020500000000000000" pitchFamily="18" charset="-120"/>
              </a:rPr>
              <a:t> / </a:t>
            </a:r>
            <a:r>
              <a:rPr lang="en-US" i="1" kern="100" dirty="0" err="1">
                <a:solidFill>
                  <a:srgbClr val="000000"/>
                </a:solidFill>
                <a:ea typeface="PMingLiU" panose="02020500000000000000" pitchFamily="18" charset="-120"/>
              </a:rPr>
              <a:t>cap</a:t>
            </a:r>
            <a:r>
              <a:rPr lang="en-US" i="1" kern="100" baseline="-25000" dirty="0" err="1">
                <a:solidFill>
                  <a:srgbClr val="000000"/>
                </a:solidFill>
                <a:ea typeface="PMingLiU" panose="02020500000000000000" pitchFamily="18" charset="-120"/>
              </a:rPr>
              <a:t>a</a:t>
            </a:r>
            <a:r>
              <a:rPr lang="en-US" kern="100" dirty="0" smtClean="0">
                <a:solidFill>
                  <a:srgbClr val="000000"/>
                </a:solidFill>
                <a:ea typeface="PMingLiU" panose="02020500000000000000" pitchFamily="18" charset="-120"/>
              </a:rPr>
              <a:t>)</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057362653"/>
              </p:ext>
            </p:extLst>
          </p:nvPr>
        </p:nvGraphicFramePr>
        <p:xfrm>
          <a:off x="597343" y="4596304"/>
          <a:ext cx="8089455" cy="1551108"/>
        </p:xfrm>
        <a:graphic>
          <a:graphicData uri="http://schemas.openxmlformats.org/drawingml/2006/table">
            <a:tbl>
              <a:tblPr firstRow="1" firstCol="1" bandRow="1">
                <a:tableStyleId>{5C22544A-7EE6-4342-B048-85BDC9FD1C3A}</a:tableStyleId>
              </a:tblPr>
              <a:tblGrid>
                <a:gridCol w="986519"/>
                <a:gridCol w="1332062"/>
                <a:gridCol w="1775734"/>
                <a:gridCol w="2213143"/>
                <a:gridCol w="1781997"/>
              </a:tblGrid>
              <a:tr h="775554">
                <a:tc>
                  <a:txBody>
                    <a:bodyPr/>
                    <a:lstStyle/>
                    <a:p>
                      <a:pPr marL="0" marR="0" algn="ctr">
                        <a:spcBef>
                          <a:spcPts val="0"/>
                        </a:spcBef>
                        <a:spcAft>
                          <a:spcPts val="0"/>
                        </a:spcAft>
                      </a:pPr>
                      <a:r>
                        <a:rPr lang="en-US" sz="2000" kern="100" dirty="0">
                          <a:effectLst/>
                        </a:rPr>
                        <a:t>Path</a:t>
                      </a:r>
                      <a:endParaRPr lang="en-US" sz="2000" kern="100" dirty="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spcBef>
                          <a:spcPts val="0"/>
                        </a:spcBef>
                        <a:spcAft>
                          <a:spcPts val="0"/>
                        </a:spcAft>
                      </a:pPr>
                      <a:r>
                        <a:rPr lang="en-US" sz="2000" kern="100" dirty="0">
                          <a:effectLst/>
                        </a:rPr>
                        <a:t>FFTT (min)</a:t>
                      </a:r>
                      <a:endParaRPr lang="en-US" sz="2000" kern="100" dirty="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spcBef>
                          <a:spcPts val="0"/>
                        </a:spcBef>
                        <a:spcAft>
                          <a:spcPts val="0"/>
                        </a:spcAft>
                      </a:pPr>
                      <a:r>
                        <a:rPr lang="en-US" sz="2000" kern="100" dirty="0">
                          <a:effectLst/>
                        </a:rPr>
                        <a:t>Capacity (</a:t>
                      </a:r>
                      <a:r>
                        <a:rPr lang="en-US" sz="2000" kern="100" dirty="0" err="1">
                          <a:effectLst/>
                        </a:rPr>
                        <a:t>veh</a:t>
                      </a:r>
                      <a:r>
                        <a:rPr lang="en-US" sz="2000" kern="100" dirty="0">
                          <a:effectLst/>
                        </a:rPr>
                        <a:t>/</a:t>
                      </a:r>
                      <a:r>
                        <a:rPr lang="en-US" sz="2000" kern="100" dirty="0" err="1">
                          <a:effectLst/>
                        </a:rPr>
                        <a:t>hr</a:t>
                      </a:r>
                      <a:r>
                        <a:rPr lang="en-US" sz="2000" kern="100" dirty="0">
                          <a:effectLst/>
                        </a:rPr>
                        <a:t>)</a:t>
                      </a:r>
                      <a:endParaRPr lang="en-US" sz="2000" kern="100" dirty="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spcBef>
                          <a:spcPts val="0"/>
                        </a:spcBef>
                        <a:spcAft>
                          <a:spcPts val="0"/>
                        </a:spcAft>
                      </a:pPr>
                      <a:r>
                        <a:rPr lang="en-US" sz="2000" kern="100" dirty="0">
                          <a:effectLst/>
                        </a:rPr>
                        <a:t>Assigned Flow (</a:t>
                      </a:r>
                      <a:r>
                        <a:rPr lang="en-US" sz="2000" kern="100" dirty="0" err="1">
                          <a:effectLst/>
                        </a:rPr>
                        <a:t>veh</a:t>
                      </a:r>
                      <a:r>
                        <a:rPr lang="en-US" sz="2000" kern="100" dirty="0">
                          <a:effectLst/>
                        </a:rPr>
                        <a:t>/</a:t>
                      </a:r>
                      <a:r>
                        <a:rPr lang="en-US" sz="2000" kern="100" dirty="0" err="1">
                          <a:effectLst/>
                        </a:rPr>
                        <a:t>hr</a:t>
                      </a:r>
                      <a:r>
                        <a:rPr lang="en-US" sz="2000" kern="100" dirty="0">
                          <a:effectLst/>
                        </a:rPr>
                        <a:t>)</a:t>
                      </a:r>
                      <a:endParaRPr lang="en-US" sz="2000" kern="100" dirty="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spcBef>
                          <a:spcPts val="0"/>
                        </a:spcBef>
                        <a:spcAft>
                          <a:spcPts val="0"/>
                        </a:spcAft>
                      </a:pPr>
                      <a:r>
                        <a:rPr lang="en-US" sz="2000" kern="100" dirty="0">
                          <a:effectLst/>
                        </a:rPr>
                        <a:t>Travel Time (min)</a:t>
                      </a:r>
                      <a:endParaRPr lang="en-US" sz="2000" kern="100" dirty="0">
                        <a:effectLst/>
                        <a:latin typeface="Times New Roman" panose="02020603050405020304" pitchFamily="18" charset="0"/>
                        <a:ea typeface="PMingLiU" panose="02020500000000000000" pitchFamily="18" charset="-120"/>
                      </a:endParaRPr>
                    </a:p>
                  </a:txBody>
                  <a:tcPr marL="68580" marR="68580" marT="0" marB="0"/>
                </a:tc>
              </a:tr>
              <a:tr h="387777">
                <a:tc>
                  <a:txBody>
                    <a:bodyPr/>
                    <a:lstStyle/>
                    <a:p>
                      <a:pPr marL="0" marR="0" algn="ctr">
                        <a:spcBef>
                          <a:spcPts val="0"/>
                        </a:spcBef>
                        <a:spcAft>
                          <a:spcPts val="0"/>
                        </a:spcAft>
                      </a:pPr>
                      <a:r>
                        <a:rPr lang="en-US" sz="2000" kern="100">
                          <a:effectLst/>
                        </a:rPr>
                        <a:t>Path 1</a:t>
                      </a:r>
                      <a:endParaRPr lang="en-US" sz="2000" kern="10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spcBef>
                          <a:spcPts val="0"/>
                        </a:spcBef>
                        <a:spcAft>
                          <a:spcPts val="0"/>
                        </a:spcAft>
                      </a:pPr>
                      <a:r>
                        <a:rPr lang="en-US" sz="2000" kern="100">
                          <a:effectLst/>
                        </a:rPr>
                        <a:t>20</a:t>
                      </a:r>
                      <a:endParaRPr lang="en-US" sz="2000" kern="10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spcBef>
                          <a:spcPts val="0"/>
                        </a:spcBef>
                        <a:spcAft>
                          <a:spcPts val="0"/>
                        </a:spcAft>
                      </a:pPr>
                      <a:r>
                        <a:rPr lang="en-US" sz="2000" kern="100">
                          <a:effectLst/>
                        </a:rPr>
                        <a:t>3000</a:t>
                      </a:r>
                      <a:endParaRPr lang="en-US" sz="2000" kern="10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spcBef>
                          <a:spcPts val="0"/>
                        </a:spcBef>
                        <a:spcAft>
                          <a:spcPts val="0"/>
                        </a:spcAft>
                      </a:pPr>
                      <a:r>
                        <a:rPr lang="en-US" sz="2000" kern="100" dirty="0">
                          <a:effectLst/>
                        </a:rPr>
                        <a:t>5400</a:t>
                      </a:r>
                      <a:endParaRPr lang="en-US" sz="2000" kern="100" dirty="0">
                        <a:effectLst/>
                        <a:latin typeface="Times New Roman" panose="02020603050405020304" pitchFamily="18" charset="0"/>
                        <a:ea typeface="PMingLiU" panose="02020500000000000000" pitchFamily="18" charset="-120"/>
                      </a:endParaRPr>
                    </a:p>
                  </a:txBody>
                  <a:tcPr marL="68580" marR="68580" marT="0" marB="0">
                    <a:solidFill>
                      <a:schemeClr val="accent2">
                        <a:lumMod val="60000"/>
                        <a:lumOff val="40000"/>
                      </a:schemeClr>
                    </a:solidFill>
                  </a:tcPr>
                </a:tc>
                <a:tc>
                  <a:txBody>
                    <a:bodyPr/>
                    <a:lstStyle/>
                    <a:p>
                      <a:pPr marL="0" marR="0" algn="ctr">
                        <a:spcBef>
                          <a:spcPts val="0"/>
                        </a:spcBef>
                        <a:spcAft>
                          <a:spcPts val="0"/>
                        </a:spcAft>
                      </a:pPr>
                      <a:r>
                        <a:rPr lang="en-US" sz="2000" kern="100" dirty="0">
                          <a:effectLst/>
                        </a:rPr>
                        <a:t>56</a:t>
                      </a:r>
                      <a:endParaRPr lang="en-US" sz="2000" kern="100" dirty="0">
                        <a:effectLst/>
                        <a:latin typeface="Times New Roman" panose="02020603050405020304" pitchFamily="18" charset="0"/>
                        <a:ea typeface="PMingLiU" panose="02020500000000000000" pitchFamily="18" charset="-120"/>
                      </a:endParaRPr>
                    </a:p>
                  </a:txBody>
                  <a:tcPr marL="68580" marR="68580" marT="0" marB="0">
                    <a:solidFill>
                      <a:schemeClr val="accent2">
                        <a:lumMod val="60000"/>
                        <a:lumOff val="40000"/>
                      </a:schemeClr>
                    </a:solidFill>
                  </a:tcPr>
                </a:tc>
              </a:tr>
              <a:tr h="387777">
                <a:tc>
                  <a:txBody>
                    <a:bodyPr/>
                    <a:lstStyle/>
                    <a:p>
                      <a:pPr marL="0" marR="0" algn="ctr">
                        <a:spcBef>
                          <a:spcPts val="0"/>
                        </a:spcBef>
                        <a:spcAft>
                          <a:spcPts val="0"/>
                        </a:spcAft>
                      </a:pPr>
                      <a:r>
                        <a:rPr lang="en-US" sz="2000" kern="100" dirty="0">
                          <a:effectLst/>
                        </a:rPr>
                        <a:t>Path 2</a:t>
                      </a:r>
                      <a:endParaRPr lang="en-US" sz="2000" kern="100" dirty="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spcBef>
                          <a:spcPts val="0"/>
                        </a:spcBef>
                        <a:spcAft>
                          <a:spcPts val="0"/>
                        </a:spcAft>
                      </a:pPr>
                      <a:r>
                        <a:rPr lang="en-US" sz="2000" kern="100">
                          <a:effectLst/>
                        </a:rPr>
                        <a:t>30</a:t>
                      </a:r>
                      <a:endParaRPr lang="en-US" sz="2000" kern="10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spcBef>
                          <a:spcPts val="0"/>
                        </a:spcBef>
                        <a:spcAft>
                          <a:spcPts val="0"/>
                        </a:spcAft>
                      </a:pPr>
                      <a:r>
                        <a:rPr lang="en-US" sz="2000" kern="100">
                          <a:effectLst/>
                        </a:rPr>
                        <a:t>3000</a:t>
                      </a:r>
                      <a:endParaRPr lang="en-US" sz="2000" kern="10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spcBef>
                          <a:spcPts val="0"/>
                        </a:spcBef>
                        <a:spcAft>
                          <a:spcPts val="0"/>
                        </a:spcAft>
                      </a:pPr>
                      <a:r>
                        <a:rPr lang="en-US" sz="2000" kern="100" dirty="0">
                          <a:effectLst/>
                        </a:rPr>
                        <a:t>2600</a:t>
                      </a:r>
                      <a:endParaRPr lang="en-US" sz="2000" kern="100" dirty="0">
                        <a:effectLst/>
                        <a:latin typeface="Times New Roman" panose="02020603050405020304" pitchFamily="18" charset="0"/>
                        <a:ea typeface="PMingLiU" panose="02020500000000000000" pitchFamily="18" charset="-120"/>
                      </a:endParaRPr>
                    </a:p>
                  </a:txBody>
                  <a:tcPr marL="68580" marR="68580" marT="0" marB="0">
                    <a:solidFill>
                      <a:schemeClr val="accent2">
                        <a:lumMod val="60000"/>
                        <a:lumOff val="40000"/>
                      </a:schemeClr>
                    </a:solidFill>
                  </a:tcPr>
                </a:tc>
                <a:tc>
                  <a:txBody>
                    <a:bodyPr/>
                    <a:lstStyle/>
                    <a:p>
                      <a:pPr marL="0" marR="0" algn="ctr">
                        <a:spcBef>
                          <a:spcPts val="0"/>
                        </a:spcBef>
                        <a:spcAft>
                          <a:spcPts val="0"/>
                        </a:spcAft>
                      </a:pPr>
                      <a:r>
                        <a:rPr lang="en-US" sz="2000" kern="100" dirty="0">
                          <a:effectLst/>
                        </a:rPr>
                        <a:t>56</a:t>
                      </a:r>
                      <a:endParaRPr lang="en-US" sz="2000" kern="100" dirty="0">
                        <a:effectLst/>
                        <a:latin typeface="Times New Roman" panose="02020603050405020304" pitchFamily="18" charset="0"/>
                        <a:ea typeface="PMingLiU" panose="02020500000000000000" pitchFamily="18" charset="-120"/>
                      </a:endParaRPr>
                    </a:p>
                  </a:txBody>
                  <a:tcPr marL="68580" marR="68580" marT="0" marB="0">
                    <a:solidFill>
                      <a:schemeClr val="accent2">
                        <a:lumMod val="60000"/>
                        <a:lumOff val="40000"/>
                      </a:schemeClr>
                    </a:solidFill>
                  </a:tcPr>
                </a:tc>
              </a:tr>
            </a:tbl>
          </a:graphicData>
        </a:graphic>
      </p:graphicFrame>
    </p:spTree>
    <p:extLst>
      <p:ext uri="{BB962C8B-B14F-4D97-AF65-F5344CB8AC3E}">
        <p14:creationId xmlns:p14="http://schemas.microsoft.com/office/powerpoint/2010/main" val="1522805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smtClean="0"/>
              <a:t>3.</a:t>
            </a:r>
            <a:r>
              <a:rPr lang="en-US" altLang="zh-CN" dirty="0" smtClean="0">
                <a:ea typeface="宋体" panose="02010600030101010101" pitchFamily="2" charset="-122"/>
              </a:rPr>
              <a:t> </a:t>
            </a:r>
            <a:r>
              <a:rPr lang="en-US" dirty="0"/>
              <a:t>Numerical experiments</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400" dirty="0" smtClean="0"/>
              <a:t>Illustration in a static case:</a:t>
            </a:r>
            <a:endParaRPr lang="en-US" sz="2400" dirty="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15</a:t>
            </a:fld>
            <a:endParaRPr lang="en-US" sz="1200">
              <a:solidFill>
                <a:schemeClr val="tx1"/>
              </a:solidFill>
            </a:endParaRPr>
          </a:p>
        </p:txBody>
      </p:sp>
      <p:sp>
        <p:nvSpPr>
          <p:cNvPr id="5" name="Rectangle 2"/>
          <p:cNvSpPr>
            <a:spLocks noChangeArrowheads="1"/>
          </p:cNvSpPr>
          <p:nvPr/>
        </p:nvSpPr>
        <p:spPr bwMode="auto">
          <a:xfrm>
            <a:off x="1138687" y="37438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2"/>
          <a:stretch>
            <a:fillRect/>
          </a:stretch>
        </p:blipFill>
        <p:spPr>
          <a:xfrm>
            <a:off x="1026184" y="1869319"/>
            <a:ext cx="7091632" cy="4218744"/>
          </a:xfrm>
          <a:prstGeom prst="rect">
            <a:avLst/>
          </a:prstGeom>
        </p:spPr>
      </p:pic>
    </p:spTree>
    <p:extLst>
      <p:ext uri="{BB962C8B-B14F-4D97-AF65-F5344CB8AC3E}">
        <p14:creationId xmlns:p14="http://schemas.microsoft.com/office/powerpoint/2010/main" val="4052195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smtClean="0"/>
              <a:t>3.</a:t>
            </a:r>
            <a:r>
              <a:rPr lang="en-US" altLang="zh-CN" dirty="0" smtClean="0">
                <a:ea typeface="宋体" panose="02010600030101010101" pitchFamily="2" charset="-122"/>
              </a:rPr>
              <a:t> </a:t>
            </a:r>
            <a:r>
              <a:rPr lang="en-US" dirty="0"/>
              <a:t>Numerical experiments</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400" dirty="0" smtClean="0"/>
              <a:t>Illustration in a static case:</a:t>
            </a:r>
            <a:endParaRPr lang="en-US" sz="2400" dirty="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16</a:t>
            </a:fld>
            <a:endParaRPr lang="en-US" sz="1200">
              <a:solidFill>
                <a:schemeClr val="tx1"/>
              </a:solidFill>
            </a:endParaRPr>
          </a:p>
        </p:txBody>
      </p:sp>
      <p:sp>
        <p:nvSpPr>
          <p:cNvPr id="5" name="Rectangle 2"/>
          <p:cNvSpPr>
            <a:spLocks noChangeArrowheads="1"/>
          </p:cNvSpPr>
          <p:nvPr/>
        </p:nvSpPr>
        <p:spPr bwMode="auto">
          <a:xfrm>
            <a:off x="1138687" y="37438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a:blip r:embed="rId2"/>
          <a:stretch>
            <a:fillRect/>
          </a:stretch>
        </p:blipFill>
        <p:spPr>
          <a:xfrm>
            <a:off x="457200" y="2127370"/>
            <a:ext cx="8141847" cy="3960693"/>
          </a:xfrm>
          <a:prstGeom prst="rect">
            <a:avLst/>
          </a:prstGeom>
        </p:spPr>
      </p:pic>
    </p:spTree>
    <p:extLst>
      <p:ext uri="{BB962C8B-B14F-4D97-AF65-F5344CB8AC3E}">
        <p14:creationId xmlns:p14="http://schemas.microsoft.com/office/powerpoint/2010/main" val="341022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smtClean="0"/>
              <a:t>3.</a:t>
            </a:r>
            <a:r>
              <a:rPr lang="en-US" altLang="zh-CN" dirty="0" smtClean="0">
                <a:ea typeface="宋体" panose="02010600030101010101" pitchFamily="2" charset="-122"/>
              </a:rPr>
              <a:t> </a:t>
            </a:r>
            <a:r>
              <a:rPr lang="en-US" dirty="0"/>
              <a:t>Numerical experiments</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400" dirty="0"/>
              <a:t>Network representation of a section of I-210 West bound </a:t>
            </a:r>
            <a:r>
              <a:rPr lang="en-US" sz="2400" dirty="0" smtClean="0"/>
              <a:t>corridor in LA</a:t>
            </a:r>
            <a:endParaRPr lang="en-US" sz="2400" dirty="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17</a:t>
            </a:fld>
            <a:endParaRPr lang="en-US" sz="1200">
              <a:solidFill>
                <a:schemeClr val="tx1"/>
              </a:solidFill>
            </a:endParaRPr>
          </a:p>
        </p:txBody>
      </p:sp>
      <p:sp>
        <p:nvSpPr>
          <p:cNvPr id="5" name="Rectangle 2"/>
          <p:cNvSpPr>
            <a:spLocks noChangeArrowheads="1"/>
          </p:cNvSpPr>
          <p:nvPr/>
        </p:nvSpPr>
        <p:spPr bwMode="auto">
          <a:xfrm>
            <a:off x="1138687" y="37438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a:blip r:embed="rId2"/>
          <a:stretch>
            <a:fillRect/>
          </a:stretch>
        </p:blipFill>
        <p:spPr>
          <a:xfrm>
            <a:off x="269308" y="2160915"/>
            <a:ext cx="8822688" cy="2143665"/>
          </a:xfrm>
          <a:prstGeom prst="rect">
            <a:avLst/>
          </a:prstGeom>
        </p:spPr>
      </p:pic>
      <p:pic>
        <p:nvPicPr>
          <p:cNvPr id="8" name="Picture 7"/>
          <p:cNvPicPr>
            <a:picLocks noChangeAspect="1"/>
          </p:cNvPicPr>
          <p:nvPr/>
        </p:nvPicPr>
        <p:blipFill>
          <a:blip r:embed="rId3"/>
          <a:stretch>
            <a:fillRect/>
          </a:stretch>
        </p:blipFill>
        <p:spPr>
          <a:xfrm>
            <a:off x="4637393" y="4224557"/>
            <a:ext cx="4400043" cy="2130922"/>
          </a:xfrm>
          <a:prstGeom prst="rect">
            <a:avLst/>
          </a:prstGeom>
        </p:spPr>
      </p:pic>
      <p:pic>
        <p:nvPicPr>
          <p:cNvPr id="9" name="Picture 8"/>
          <p:cNvPicPr>
            <a:picLocks noChangeAspect="1"/>
          </p:cNvPicPr>
          <p:nvPr/>
        </p:nvPicPr>
        <p:blipFill>
          <a:blip r:embed="rId4"/>
          <a:stretch>
            <a:fillRect/>
          </a:stretch>
        </p:blipFill>
        <p:spPr>
          <a:xfrm>
            <a:off x="320948" y="4241432"/>
            <a:ext cx="4318776" cy="2038598"/>
          </a:xfrm>
          <a:prstGeom prst="rect">
            <a:avLst/>
          </a:prstGeom>
        </p:spPr>
      </p:pic>
    </p:spTree>
    <p:extLst>
      <p:ext uri="{BB962C8B-B14F-4D97-AF65-F5344CB8AC3E}">
        <p14:creationId xmlns:p14="http://schemas.microsoft.com/office/powerpoint/2010/main" val="2367316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smtClean="0"/>
              <a:t>3.</a:t>
            </a:r>
            <a:r>
              <a:rPr lang="en-US" altLang="zh-CN" dirty="0" smtClean="0">
                <a:ea typeface="宋体" panose="02010600030101010101" pitchFamily="2" charset="-122"/>
              </a:rPr>
              <a:t> </a:t>
            </a:r>
            <a:r>
              <a:rPr lang="en-US" dirty="0"/>
              <a:t>Numerical experiments</a:t>
            </a:r>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18</a:t>
            </a:fld>
            <a:endParaRPr lang="en-US" sz="1200">
              <a:solidFill>
                <a:schemeClr val="tx1"/>
              </a:solidFill>
            </a:endParaRPr>
          </a:p>
        </p:txBody>
      </p:sp>
      <p:pic>
        <p:nvPicPr>
          <p:cNvPr id="6" name="Picture 5"/>
          <p:cNvPicPr>
            <a:picLocks noChangeAspect="1"/>
          </p:cNvPicPr>
          <p:nvPr/>
        </p:nvPicPr>
        <p:blipFill>
          <a:blip r:embed="rId2"/>
          <a:stretch>
            <a:fillRect/>
          </a:stretch>
        </p:blipFill>
        <p:spPr>
          <a:xfrm>
            <a:off x="131799" y="1382397"/>
            <a:ext cx="5657193" cy="2542622"/>
          </a:xfrm>
          <a:prstGeom prst="rect">
            <a:avLst/>
          </a:prstGeom>
        </p:spPr>
      </p:pic>
      <p:pic>
        <p:nvPicPr>
          <p:cNvPr id="8" name="Picture 7"/>
          <p:cNvPicPr>
            <a:picLocks noChangeAspect="1"/>
          </p:cNvPicPr>
          <p:nvPr/>
        </p:nvPicPr>
        <p:blipFill>
          <a:blip r:embed="rId3"/>
          <a:stretch>
            <a:fillRect/>
          </a:stretch>
        </p:blipFill>
        <p:spPr>
          <a:xfrm>
            <a:off x="2736191" y="4036893"/>
            <a:ext cx="6287039" cy="2821107"/>
          </a:xfrm>
          <a:prstGeom prst="rect">
            <a:avLst/>
          </a:prstGeom>
        </p:spPr>
      </p:pic>
      <p:sp>
        <p:nvSpPr>
          <p:cNvPr id="9" name="TextBox 8"/>
          <p:cNvSpPr txBox="1"/>
          <p:nvPr/>
        </p:nvSpPr>
        <p:spPr>
          <a:xfrm>
            <a:off x="5788992" y="2078966"/>
            <a:ext cx="2708694" cy="1015663"/>
          </a:xfrm>
          <a:prstGeom prst="rect">
            <a:avLst/>
          </a:prstGeom>
          <a:noFill/>
        </p:spPr>
        <p:txBody>
          <a:bodyPr wrap="square" rtlCol="0">
            <a:spAutoFit/>
          </a:bodyPr>
          <a:lstStyle/>
          <a:p>
            <a:r>
              <a:rPr lang="en-US" dirty="0" smtClean="0"/>
              <a:t>Observed &amp; estimated lane volume on station a link</a:t>
            </a:r>
            <a:endParaRPr lang="en-US" dirty="0"/>
          </a:p>
        </p:txBody>
      </p:sp>
      <p:sp>
        <p:nvSpPr>
          <p:cNvPr id="10" name="TextBox 9"/>
          <p:cNvSpPr txBox="1"/>
          <p:nvPr/>
        </p:nvSpPr>
        <p:spPr>
          <a:xfrm>
            <a:off x="131799" y="5093503"/>
            <a:ext cx="2708694" cy="707886"/>
          </a:xfrm>
          <a:prstGeom prst="rect">
            <a:avLst/>
          </a:prstGeom>
          <a:noFill/>
        </p:spPr>
        <p:txBody>
          <a:bodyPr wrap="square" rtlCol="0">
            <a:spAutoFit/>
          </a:bodyPr>
          <a:lstStyle/>
          <a:p>
            <a:r>
              <a:rPr lang="en-US" dirty="0" smtClean="0"/>
              <a:t>Observed &amp; estimated speed on station c link</a:t>
            </a:r>
            <a:endParaRPr lang="en-US" dirty="0"/>
          </a:p>
        </p:txBody>
      </p:sp>
    </p:spTree>
    <p:extLst>
      <p:ext uri="{BB962C8B-B14F-4D97-AF65-F5344CB8AC3E}">
        <p14:creationId xmlns:p14="http://schemas.microsoft.com/office/powerpoint/2010/main" val="985727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US" dirty="0"/>
              <a:t>4</a:t>
            </a:r>
            <a:r>
              <a:rPr lang="en-US" dirty="0" smtClean="0"/>
              <a:t>.</a:t>
            </a:r>
            <a:r>
              <a:rPr lang="en-US" altLang="zh-CN" dirty="0" smtClean="0">
                <a:ea typeface="宋体" panose="02010600030101010101" pitchFamily="2" charset="-122"/>
              </a:rPr>
              <a:t> </a:t>
            </a:r>
            <a:r>
              <a:rPr lang="en-US" altLang="zh-CN" dirty="0"/>
              <a:t>C</a:t>
            </a:r>
            <a:r>
              <a:rPr lang="en-US" dirty="0" smtClean="0"/>
              <a:t>hallenges</a:t>
            </a:r>
            <a:endParaRPr lang="en-US" dirty="0"/>
          </a:p>
        </p:txBody>
      </p:sp>
      <p:sp>
        <p:nvSpPr>
          <p:cNvPr id="3" name="Content Placeholder 2"/>
          <p:cNvSpPr>
            <a:spLocks noGrp="1"/>
          </p:cNvSpPr>
          <p:nvPr>
            <p:ph idx="1"/>
          </p:nvPr>
        </p:nvSpPr>
        <p:spPr>
          <a:xfrm>
            <a:off x="457200" y="1382713"/>
            <a:ext cx="8229600" cy="4991100"/>
          </a:xfrm>
        </p:spPr>
        <p:txBody>
          <a:bodyPr/>
          <a:lstStyle/>
          <a:p>
            <a:pPr>
              <a:buFont typeface="Wingdings" panose="05000000000000000000" pitchFamily="2" charset="2"/>
              <a:buChar char="q"/>
            </a:pPr>
            <a:r>
              <a:rPr lang="en-US" sz="2400" dirty="0" smtClean="0"/>
              <a:t>Traffic </a:t>
            </a:r>
            <a:r>
              <a:rPr lang="en-US" sz="2400" dirty="0"/>
              <a:t>n</a:t>
            </a:r>
            <a:r>
              <a:rPr lang="en-US" sz="2400" dirty="0" smtClean="0"/>
              <a:t>etwork building: </a:t>
            </a:r>
            <a:r>
              <a:rPr lang="en-US" sz="2000" dirty="0" smtClean="0"/>
              <a:t>link capacity, speed limit, jam density, backward wave speed;</a:t>
            </a:r>
          </a:p>
          <a:p>
            <a:pPr marL="0" indent="0">
              <a:buNone/>
            </a:pPr>
            <a:endParaRPr lang="en-US" sz="2400" dirty="0" smtClean="0"/>
          </a:p>
          <a:p>
            <a:pPr>
              <a:buFont typeface="Wingdings" panose="05000000000000000000" pitchFamily="2" charset="2"/>
              <a:buChar char="q"/>
            </a:pPr>
            <a:r>
              <a:rPr lang="en-US" sz="2400" dirty="0" smtClean="0"/>
              <a:t>Historical dynamic OD demand</a:t>
            </a:r>
            <a:r>
              <a:rPr lang="en-US" sz="2000" dirty="0" smtClean="0"/>
              <a:t>: a good time-dependent profile for static OD demand</a:t>
            </a:r>
          </a:p>
          <a:p>
            <a:pPr>
              <a:buFont typeface="Wingdings" panose="05000000000000000000" pitchFamily="2" charset="2"/>
              <a:buChar char="q"/>
            </a:pPr>
            <a:endParaRPr lang="en-US" sz="2000" dirty="0" smtClean="0"/>
          </a:p>
          <a:p>
            <a:pPr>
              <a:buFont typeface="Wingdings" panose="05000000000000000000" pitchFamily="2" charset="2"/>
              <a:buChar char="q"/>
            </a:pPr>
            <a:r>
              <a:rPr lang="en-US" sz="2400" dirty="0"/>
              <a:t>Observed data consistency: </a:t>
            </a:r>
            <a:r>
              <a:rPr lang="en-US" sz="2000" dirty="0"/>
              <a:t>data quality control; cluster analysis</a:t>
            </a:r>
          </a:p>
          <a:p>
            <a:pPr>
              <a:buFont typeface="Wingdings" panose="05000000000000000000" pitchFamily="2" charset="2"/>
              <a:buChar char="q"/>
            </a:pPr>
            <a:endParaRPr lang="en-US" sz="2400" dirty="0" smtClean="0"/>
          </a:p>
          <a:p>
            <a:pPr>
              <a:buFont typeface="Wingdings" panose="05000000000000000000" pitchFamily="2" charset="2"/>
              <a:buChar char="q"/>
            </a:pPr>
            <a:r>
              <a:rPr lang="en-US" sz="2400" dirty="0" smtClean="0"/>
              <a:t>Travel behavior: </a:t>
            </a:r>
            <a:r>
              <a:rPr lang="en-US" sz="2000" dirty="0" smtClean="0"/>
              <a:t>dynamic user equilibrium, bounded rationality, road type preferences, and so on.</a:t>
            </a:r>
          </a:p>
          <a:p>
            <a:pPr>
              <a:buFont typeface="Wingdings" panose="05000000000000000000" pitchFamily="2" charset="2"/>
              <a:buChar char="q"/>
            </a:pPr>
            <a:endParaRPr lang="en-US" sz="2400" dirty="0" smtClean="0"/>
          </a:p>
          <a:p>
            <a:pPr>
              <a:buFont typeface="Wingdings" panose="05000000000000000000" pitchFamily="2" charset="2"/>
              <a:buChar char="q"/>
            </a:pPr>
            <a:r>
              <a:rPr lang="en-US" sz="2400" dirty="0" smtClean="0"/>
              <a:t>Algorithm: path partial derivative</a:t>
            </a:r>
            <a:endParaRPr lang="en-US" sz="2400" dirty="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19</a:t>
            </a:fld>
            <a:endParaRPr lang="en-US" sz="1200">
              <a:solidFill>
                <a:schemeClr val="tx1"/>
              </a:solidFill>
            </a:endParaRPr>
          </a:p>
        </p:txBody>
      </p:sp>
    </p:spTree>
    <p:extLst>
      <p:ext uri="{BB962C8B-B14F-4D97-AF65-F5344CB8AC3E}">
        <p14:creationId xmlns:p14="http://schemas.microsoft.com/office/powerpoint/2010/main" val="4068588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196" y="1243036"/>
            <a:ext cx="6683765" cy="960668"/>
          </a:xfrm>
        </p:spPr>
        <p:txBody>
          <a:bodyPr>
            <a:normAutofit/>
          </a:bodyPr>
          <a:lstStyle/>
          <a:p>
            <a:r>
              <a:rPr lang="en-US" altLang="zh-CN" sz="3000" dirty="0">
                <a:ea typeface="宋体" panose="02010600030101010101" pitchFamily="2" charset="-122"/>
              </a:rPr>
              <a:t>Outline</a:t>
            </a:r>
            <a:endParaRPr lang="en-US" sz="3000" dirty="0"/>
          </a:p>
        </p:txBody>
      </p:sp>
      <p:sp>
        <p:nvSpPr>
          <p:cNvPr id="3" name="Content Placeholder 2"/>
          <p:cNvSpPr>
            <a:spLocks noGrp="1"/>
          </p:cNvSpPr>
          <p:nvPr>
            <p:ph idx="1"/>
          </p:nvPr>
        </p:nvSpPr>
        <p:spPr>
          <a:xfrm>
            <a:off x="1258631" y="1823711"/>
            <a:ext cx="7542705" cy="2833217"/>
          </a:xfrm>
        </p:spPr>
        <p:txBody>
          <a:bodyPr>
            <a:normAutofit/>
          </a:bodyPr>
          <a:lstStyle/>
          <a:p>
            <a:pPr>
              <a:lnSpc>
                <a:spcPct val="150000"/>
              </a:lnSpc>
              <a:buFont typeface="Wingdings" panose="05000000000000000000" pitchFamily="2" charset="2"/>
              <a:buChar char="q"/>
            </a:pPr>
            <a:r>
              <a:rPr lang="en-US" altLang="zh-CN" sz="2400" dirty="0">
                <a:ea typeface="宋体" panose="02010600030101010101" pitchFamily="2" charset="-122"/>
              </a:rPr>
              <a:t>Introduction to dynamic OD demand estimation</a:t>
            </a:r>
          </a:p>
          <a:p>
            <a:pPr>
              <a:lnSpc>
                <a:spcPct val="150000"/>
              </a:lnSpc>
              <a:buFont typeface="Wingdings" panose="05000000000000000000" pitchFamily="2" charset="2"/>
              <a:buChar char="q"/>
            </a:pPr>
            <a:r>
              <a:rPr lang="en-US" sz="2400" dirty="0"/>
              <a:t>Methodology in our model</a:t>
            </a:r>
          </a:p>
          <a:p>
            <a:pPr>
              <a:lnSpc>
                <a:spcPct val="150000"/>
              </a:lnSpc>
              <a:buFont typeface="Wingdings" panose="05000000000000000000" pitchFamily="2" charset="2"/>
              <a:buChar char="q"/>
            </a:pPr>
            <a:r>
              <a:rPr lang="en-US" sz="2400" dirty="0"/>
              <a:t>Numerical experiments</a:t>
            </a:r>
          </a:p>
          <a:p>
            <a:pPr>
              <a:lnSpc>
                <a:spcPct val="150000"/>
              </a:lnSpc>
              <a:buFont typeface="Wingdings" panose="05000000000000000000" pitchFamily="2" charset="2"/>
              <a:buChar char="q"/>
            </a:pPr>
            <a:r>
              <a:rPr lang="en-US" sz="2400" dirty="0"/>
              <a:t>Existing challenges</a:t>
            </a:r>
          </a:p>
        </p:txBody>
      </p:sp>
      <p:sp>
        <p:nvSpPr>
          <p:cNvPr id="4" name="Title 1"/>
          <p:cNvSpPr txBox="1">
            <a:spLocks/>
          </p:cNvSpPr>
          <p:nvPr/>
        </p:nvSpPr>
        <p:spPr bwMode="auto">
          <a:xfrm>
            <a:off x="485775" y="152400"/>
            <a:ext cx="8461375" cy="920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463550" indent="-463550" algn="l" rtl="0" eaLnBrk="0" fontAlgn="base" hangingPunct="0">
              <a:lnSpc>
                <a:spcPct val="110000"/>
              </a:lnSpc>
              <a:spcBef>
                <a:spcPct val="0"/>
              </a:spcBef>
              <a:spcAft>
                <a:spcPct val="0"/>
              </a:spcAft>
              <a:tabLst>
                <a:tab pos="463550" algn="l"/>
              </a:tabLst>
              <a:defRPr sz="2800" b="1">
                <a:solidFill>
                  <a:schemeClr val="bg1"/>
                </a:solidFill>
                <a:latin typeface="+mj-lt"/>
                <a:ea typeface="ＭＳ Ｐゴシック" pitchFamily="34" charset="-128"/>
                <a:cs typeface="+mj-cs"/>
              </a:defRPr>
            </a:lvl1pPr>
            <a:lvl2pPr marL="463550" indent="-463550" algn="l" rtl="0" eaLnBrk="0" fontAlgn="base" hangingPunct="0">
              <a:lnSpc>
                <a:spcPct val="110000"/>
              </a:lnSpc>
              <a:spcBef>
                <a:spcPct val="0"/>
              </a:spcBef>
              <a:spcAft>
                <a:spcPct val="0"/>
              </a:spcAft>
              <a:tabLst>
                <a:tab pos="463550" algn="l"/>
              </a:tabLst>
              <a:defRPr sz="2200" b="1">
                <a:solidFill>
                  <a:schemeClr val="bg1"/>
                </a:solidFill>
                <a:latin typeface="Arial" charset="0"/>
                <a:ea typeface="ＭＳ Ｐゴシック" pitchFamily="34" charset="-128"/>
              </a:defRPr>
            </a:lvl2pPr>
            <a:lvl3pPr marL="463550" indent="-463550" algn="l" rtl="0" eaLnBrk="0" fontAlgn="base" hangingPunct="0">
              <a:lnSpc>
                <a:spcPct val="110000"/>
              </a:lnSpc>
              <a:spcBef>
                <a:spcPct val="0"/>
              </a:spcBef>
              <a:spcAft>
                <a:spcPct val="0"/>
              </a:spcAft>
              <a:tabLst>
                <a:tab pos="463550" algn="l"/>
              </a:tabLst>
              <a:defRPr sz="2200" b="1">
                <a:solidFill>
                  <a:schemeClr val="bg1"/>
                </a:solidFill>
                <a:latin typeface="Arial" charset="0"/>
                <a:ea typeface="ＭＳ Ｐゴシック" pitchFamily="34" charset="-128"/>
              </a:defRPr>
            </a:lvl3pPr>
            <a:lvl4pPr marL="463550" indent="-463550" algn="l" rtl="0" eaLnBrk="0" fontAlgn="base" hangingPunct="0">
              <a:lnSpc>
                <a:spcPct val="110000"/>
              </a:lnSpc>
              <a:spcBef>
                <a:spcPct val="0"/>
              </a:spcBef>
              <a:spcAft>
                <a:spcPct val="0"/>
              </a:spcAft>
              <a:tabLst>
                <a:tab pos="463550" algn="l"/>
              </a:tabLst>
              <a:defRPr sz="2200" b="1">
                <a:solidFill>
                  <a:schemeClr val="bg1"/>
                </a:solidFill>
                <a:latin typeface="Arial" charset="0"/>
                <a:ea typeface="ＭＳ Ｐゴシック" pitchFamily="34" charset="-128"/>
              </a:defRPr>
            </a:lvl4pPr>
            <a:lvl5pPr marL="463550" indent="-463550" algn="l" rtl="0" eaLnBrk="0" fontAlgn="base" hangingPunct="0">
              <a:lnSpc>
                <a:spcPct val="110000"/>
              </a:lnSpc>
              <a:spcBef>
                <a:spcPct val="0"/>
              </a:spcBef>
              <a:spcAft>
                <a:spcPct val="0"/>
              </a:spcAft>
              <a:tabLst>
                <a:tab pos="463550" algn="l"/>
              </a:tabLst>
              <a:defRPr sz="2200" b="1">
                <a:solidFill>
                  <a:schemeClr val="bg1"/>
                </a:solidFill>
                <a:latin typeface="Arial" charset="0"/>
                <a:ea typeface="ＭＳ Ｐゴシック" pitchFamily="34" charset="-128"/>
              </a:defRPr>
            </a:lvl5pPr>
            <a:lvl6pPr marL="457200" algn="l" rtl="0" eaLnBrk="1" fontAlgn="base" hangingPunct="1">
              <a:lnSpc>
                <a:spcPct val="110000"/>
              </a:lnSpc>
              <a:spcBef>
                <a:spcPct val="0"/>
              </a:spcBef>
              <a:spcAft>
                <a:spcPct val="0"/>
              </a:spcAft>
              <a:defRPr sz="2200" b="1">
                <a:solidFill>
                  <a:schemeClr val="bg1"/>
                </a:solidFill>
                <a:latin typeface="Arial" charset="0"/>
                <a:ea typeface="ＭＳ Ｐゴシック" pitchFamily="1" charset="-128"/>
              </a:defRPr>
            </a:lvl6pPr>
            <a:lvl7pPr marL="914400" algn="l" rtl="0" eaLnBrk="1" fontAlgn="base" hangingPunct="1">
              <a:lnSpc>
                <a:spcPct val="110000"/>
              </a:lnSpc>
              <a:spcBef>
                <a:spcPct val="0"/>
              </a:spcBef>
              <a:spcAft>
                <a:spcPct val="0"/>
              </a:spcAft>
              <a:defRPr sz="2200" b="1">
                <a:solidFill>
                  <a:schemeClr val="bg1"/>
                </a:solidFill>
                <a:latin typeface="Arial" charset="0"/>
                <a:ea typeface="ＭＳ Ｐゴシック" pitchFamily="1" charset="-128"/>
              </a:defRPr>
            </a:lvl7pPr>
            <a:lvl8pPr marL="1371600" algn="l" rtl="0" eaLnBrk="1" fontAlgn="base" hangingPunct="1">
              <a:lnSpc>
                <a:spcPct val="110000"/>
              </a:lnSpc>
              <a:spcBef>
                <a:spcPct val="0"/>
              </a:spcBef>
              <a:spcAft>
                <a:spcPct val="0"/>
              </a:spcAft>
              <a:defRPr sz="2200" b="1">
                <a:solidFill>
                  <a:schemeClr val="bg1"/>
                </a:solidFill>
                <a:latin typeface="Arial" charset="0"/>
                <a:ea typeface="ＭＳ Ｐゴシック" pitchFamily="1" charset="-128"/>
              </a:defRPr>
            </a:lvl8pPr>
            <a:lvl9pPr marL="1828800" algn="l" rtl="0" eaLnBrk="1" fontAlgn="base" hangingPunct="1">
              <a:lnSpc>
                <a:spcPct val="110000"/>
              </a:lnSpc>
              <a:spcBef>
                <a:spcPct val="0"/>
              </a:spcBef>
              <a:spcAft>
                <a:spcPct val="0"/>
              </a:spcAft>
              <a:defRPr sz="2200" b="1">
                <a:solidFill>
                  <a:schemeClr val="bg1"/>
                </a:solidFill>
                <a:latin typeface="Arial" charset="0"/>
                <a:ea typeface="ＭＳ Ｐゴシック" pitchFamily="1" charset="-128"/>
              </a:defRPr>
            </a:lvl9pPr>
          </a:lstStyle>
          <a:p>
            <a:r>
              <a:rPr lang="en-US" kern="0" dirty="0" smtClean="0"/>
              <a:t>Outline</a:t>
            </a:r>
            <a:endParaRPr lang="en-US" kern="0" dirty="0"/>
          </a:p>
        </p:txBody>
      </p:sp>
      <p:sp>
        <p:nvSpPr>
          <p:cNvPr id="5" name="Slide Number Placeholder 4"/>
          <p:cNvSpPr>
            <a:spLocks noGrp="1"/>
          </p:cNvSpPr>
          <p:nvPr>
            <p:ph type="sldNum" sz="quarter" idx="10"/>
          </p:nvPr>
        </p:nvSpPr>
        <p:spPr/>
        <p:txBody>
          <a:bodyPr/>
          <a:lstStyle/>
          <a:p>
            <a:pPr>
              <a:defRPr/>
            </a:pPr>
            <a:fld id="{AEDF7EB8-BA4A-44FB-BCF1-CE6115A42AEA}" type="slidenum">
              <a:rPr lang="en-US" smtClean="0"/>
              <a:pPr>
                <a:defRPr/>
              </a:pPr>
              <a:t>2</a:t>
            </a:fld>
            <a:endParaRPr lang="en-US" sz="1200">
              <a:solidFill>
                <a:schemeClr val="tx1"/>
              </a:solidFill>
            </a:endParaRPr>
          </a:p>
        </p:txBody>
      </p:sp>
    </p:spTree>
    <p:extLst>
      <p:ext uri="{BB962C8B-B14F-4D97-AF65-F5344CB8AC3E}">
        <p14:creationId xmlns:p14="http://schemas.microsoft.com/office/powerpoint/2010/main" val="684950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178" y="3142502"/>
            <a:ext cx="8229600" cy="1921204"/>
          </a:xfrm>
        </p:spPr>
        <p:txBody>
          <a:bodyPr/>
          <a:lstStyle/>
          <a:p>
            <a:pPr marL="0" indent="0" algn="ctr">
              <a:buNone/>
            </a:pPr>
            <a:r>
              <a:rPr lang="en-US" sz="8000" dirty="0" smtClean="0"/>
              <a:t>Thanks!</a:t>
            </a:r>
            <a:endParaRPr lang="en-US" sz="8000" dirty="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20</a:t>
            </a:fld>
            <a:endParaRPr lang="en-US" sz="1200">
              <a:solidFill>
                <a:schemeClr val="tx1"/>
              </a:solidFill>
            </a:endParaRPr>
          </a:p>
        </p:txBody>
      </p:sp>
    </p:spTree>
    <p:extLst>
      <p:ext uri="{BB962C8B-B14F-4D97-AF65-F5344CB8AC3E}">
        <p14:creationId xmlns:p14="http://schemas.microsoft.com/office/powerpoint/2010/main" val="1685254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altLang="zh-CN" dirty="0">
                <a:ea typeface="宋体" panose="02010600030101010101" pitchFamily="2" charset="-122"/>
              </a:rPr>
              <a:t> Introduction</a:t>
            </a:r>
            <a:endParaRPr lang="en-US" dirty="0"/>
          </a:p>
        </p:txBody>
      </p:sp>
      <p:sp>
        <p:nvSpPr>
          <p:cNvPr id="3" name="Content Placeholder 2"/>
          <p:cNvSpPr>
            <a:spLocks noGrp="1"/>
          </p:cNvSpPr>
          <p:nvPr>
            <p:ph idx="1"/>
          </p:nvPr>
        </p:nvSpPr>
        <p:spPr>
          <a:xfrm>
            <a:off x="485774" y="1466491"/>
            <a:ext cx="8461375" cy="5063705"/>
          </a:xfrm>
        </p:spPr>
        <p:txBody>
          <a:bodyPr>
            <a:normAutofit/>
          </a:bodyPr>
          <a:lstStyle/>
          <a:p>
            <a:pPr>
              <a:buFont typeface="Wingdings" panose="05000000000000000000" pitchFamily="2" charset="2"/>
              <a:buChar char="q"/>
            </a:pPr>
            <a:r>
              <a:rPr lang="en-US" sz="2400" dirty="0" smtClean="0"/>
              <a:t>Dynamic OD demand: </a:t>
            </a:r>
            <a:r>
              <a:rPr lang="en-US" sz="2000" b="1" dirty="0" smtClean="0"/>
              <a:t>spatial </a:t>
            </a:r>
            <a:r>
              <a:rPr lang="en-US" sz="2000" dirty="0"/>
              <a:t>and </a:t>
            </a:r>
            <a:r>
              <a:rPr lang="en-US" sz="2000" b="1" dirty="0"/>
              <a:t>temporal </a:t>
            </a:r>
            <a:r>
              <a:rPr lang="en-US" sz="2000" dirty="0" smtClean="0"/>
              <a:t>trip distribution</a:t>
            </a:r>
            <a:r>
              <a:rPr lang="en-US" sz="2400" dirty="0" smtClean="0"/>
              <a:t> </a:t>
            </a:r>
            <a:endParaRPr lang="en-US" sz="2400" dirty="0"/>
          </a:p>
          <a:p>
            <a:pPr lvl="1">
              <a:buFont typeface="Wingdings" panose="05000000000000000000" pitchFamily="2" charset="2"/>
              <a:buChar char="q"/>
            </a:pPr>
            <a:r>
              <a:rPr lang="en-US" sz="2000" dirty="0" smtClean="0"/>
              <a:t>Static OD Demand</a:t>
            </a:r>
          </a:p>
          <a:p>
            <a:pPr lvl="1">
              <a:buFont typeface="Wingdings" panose="05000000000000000000" pitchFamily="2" charset="2"/>
              <a:buChar char="q"/>
            </a:pPr>
            <a:r>
              <a:rPr lang="en-US" sz="2000" dirty="0" smtClean="0"/>
              <a:t>Time-dependent profile</a:t>
            </a:r>
          </a:p>
          <a:p>
            <a:pPr marL="0" indent="0">
              <a:buNone/>
            </a:pPr>
            <a:endParaRPr lang="en-US" dirty="0"/>
          </a:p>
          <a:p>
            <a:pPr>
              <a:buFont typeface="Wingdings" panose="05000000000000000000" pitchFamily="2" charset="2"/>
              <a:buChar char="q"/>
            </a:pPr>
            <a:r>
              <a:rPr lang="en-US" sz="2400" dirty="0" smtClean="0"/>
              <a:t>Traffic network: </a:t>
            </a:r>
            <a:r>
              <a:rPr lang="en-US" sz="2000" dirty="0" smtClean="0"/>
              <a:t>capacity, speed limit, jam density, backward wave speed</a:t>
            </a:r>
          </a:p>
          <a:p>
            <a:endParaRPr lang="en-US" sz="2000" dirty="0" smtClean="0"/>
          </a:p>
          <a:p>
            <a:pPr marL="0" indent="0">
              <a:buNone/>
            </a:pPr>
            <a:r>
              <a:rPr lang="en-US" dirty="0"/>
              <a:t/>
            </a:r>
            <a:br>
              <a:rPr lang="en-US" dirty="0"/>
            </a:br>
            <a:r>
              <a:rPr lang="en-US" dirty="0"/>
              <a:t/>
            </a:r>
            <a:br>
              <a:rPr lang="en-US" dirty="0"/>
            </a:br>
            <a:endParaRPr lang="en-US" dirty="0"/>
          </a:p>
        </p:txBody>
      </p:sp>
      <p:graphicFrame>
        <p:nvGraphicFramePr>
          <p:cNvPr id="4" name="Object 40"/>
          <p:cNvGraphicFramePr>
            <a:graphicFrameLocks noChangeAspect="1"/>
          </p:cNvGraphicFramePr>
          <p:nvPr>
            <p:extLst>
              <p:ext uri="{D42A27DB-BD31-4B8C-83A1-F6EECF244321}">
                <p14:modId xmlns:p14="http://schemas.microsoft.com/office/powerpoint/2010/main" val="493735312"/>
              </p:ext>
            </p:extLst>
          </p:nvPr>
        </p:nvGraphicFramePr>
        <p:xfrm>
          <a:off x="5328192" y="1826513"/>
          <a:ext cx="2536581" cy="1319022"/>
        </p:xfrm>
        <a:graphic>
          <a:graphicData uri="http://schemas.openxmlformats.org/presentationml/2006/ole">
            <mc:AlternateContent xmlns:mc="http://schemas.openxmlformats.org/markup-compatibility/2006">
              <mc:Choice xmlns:v="urn:schemas-microsoft-com:vml" Requires="v">
                <p:oleObj spid="_x0000_s1056" name="VISIO" r:id="rId3" imgW="3071520" imgH="1655280" progId="Visio.Drawing.5">
                  <p:embed/>
                </p:oleObj>
              </mc:Choice>
              <mc:Fallback>
                <p:oleObj name="VISIO" r:id="rId3" imgW="3071520" imgH="1655280" progId="Visio.Drawing.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8192" y="1826513"/>
                        <a:ext cx="2536581" cy="1319022"/>
                      </a:xfrm>
                      <a:prstGeom prst="rect">
                        <a:avLst/>
                      </a:prstGeom>
                      <a:noFill/>
                      <a:ln>
                        <a:noFill/>
                      </a:ln>
                      <a:effectLst/>
                      <a:extLst/>
                    </p:spPr>
                  </p:pic>
                </p:oleObj>
              </mc:Fallback>
            </mc:AlternateContent>
          </a:graphicData>
        </a:graphic>
      </p:graphicFrame>
      <p:pic>
        <p:nvPicPr>
          <p:cNvPr id="5" name="Picture 4"/>
          <p:cNvPicPr>
            <a:picLocks noChangeAspect="1"/>
          </p:cNvPicPr>
          <p:nvPr/>
        </p:nvPicPr>
        <p:blipFill>
          <a:blip r:embed="rId5"/>
          <a:stretch>
            <a:fillRect/>
          </a:stretch>
        </p:blipFill>
        <p:spPr>
          <a:xfrm>
            <a:off x="1656271" y="3814673"/>
            <a:ext cx="3581368" cy="2913931"/>
          </a:xfrm>
          <a:prstGeom prst="rect">
            <a:avLst/>
          </a:prstGeom>
        </p:spPr>
      </p:pic>
      <p:sp>
        <p:nvSpPr>
          <p:cNvPr id="6" name="TextBox 5"/>
          <p:cNvSpPr txBox="1"/>
          <p:nvPr/>
        </p:nvSpPr>
        <p:spPr>
          <a:xfrm>
            <a:off x="207034" y="4563752"/>
            <a:ext cx="1449237" cy="923330"/>
          </a:xfrm>
          <a:prstGeom prst="rect">
            <a:avLst/>
          </a:prstGeom>
          <a:noFill/>
          <a:ln>
            <a:solidFill>
              <a:srgbClr val="FF0000"/>
            </a:solidFill>
          </a:ln>
        </p:spPr>
        <p:txBody>
          <a:bodyPr wrap="square" rtlCol="0">
            <a:spAutoFit/>
          </a:bodyPr>
          <a:lstStyle/>
          <a:p>
            <a:r>
              <a:rPr lang="en-US" sz="1800" dirty="0">
                <a:latin typeface="+mn-lt"/>
              </a:rPr>
              <a:t>Observed flow and density data</a:t>
            </a:r>
          </a:p>
        </p:txBody>
      </p:sp>
      <p:pic>
        <p:nvPicPr>
          <p:cNvPr id="7" name="Picture 6"/>
          <p:cNvPicPr>
            <a:picLocks noChangeAspect="1"/>
          </p:cNvPicPr>
          <p:nvPr/>
        </p:nvPicPr>
        <p:blipFill>
          <a:blip r:embed="rId6"/>
          <a:stretch>
            <a:fillRect/>
          </a:stretch>
        </p:blipFill>
        <p:spPr>
          <a:xfrm>
            <a:off x="5466214" y="3746919"/>
            <a:ext cx="1905290" cy="2783277"/>
          </a:xfrm>
          <a:prstGeom prst="rect">
            <a:avLst/>
          </a:prstGeom>
        </p:spPr>
      </p:pic>
      <p:sp>
        <p:nvSpPr>
          <p:cNvPr id="8" name="TextBox 7"/>
          <p:cNvSpPr txBox="1"/>
          <p:nvPr/>
        </p:nvSpPr>
        <p:spPr>
          <a:xfrm>
            <a:off x="7526610" y="4465986"/>
            <a:ext cx="1449237" cy="1200329"/>
          </a:xfrm>
          <a:prstGeom prst="rect">
            <a:avLst/>
          </a:prstGeom>
          <a:noFill/>
          <a:ln>
            <a:solidFill>
              <a:srgbClr val="FF0000"/>
            </a:solidFill>
          </a:ln>
        </p:spPr>
        <p:txBody>
          <a:bodyPr wrap="square" rtlCol="0">
            <a:spAutoFit/>
          </a:bodyPr>
          <a:lstStyle/>
          <a:p>
            <a:r>
              <a:rPr lang="en-US" sz="1800" dirty="0" smtClean="0">
                <a:latin typeface="+mn-lt"/>
              </a:rPr>
              <a:t>Vehicle trajectory(Herrera et al. 2010)</a:t>
            </a:r>
            <a:endParaRPr lang="en-US" sz="1800" dirty="0">
              <a:latin typeface="+mn-lt"/>
            </a:endParaRPr>
          </a:p>
        </p:txBody>
      </p:sp>
      <p:sp>
        <p:nvSpPr>
          <p:cNvPr id="9" name="Slide Number Placeholder 8"/>
          <p:cNvSpPr>
            <a:spLocks noGrp="1"/>
          </p:cNvSpPr>
          <p:nvPr>
            <p:ph type="sldNum" sz="quarter" idx="10"/>
          </p:nvPr>
        </p:nvSpPr>
        <p:spPr/>
        <p:txBody>
          <a:bodyPr/>
          <a:lstStyle/>
          <a:p>
            <a:pPr>
              <a:defRPr/>
            </a:pPr>
            <a:fld id="{AEDF7EB8-BA4A-44FB-BCF1-CE6115A42AEA}" type="slidenum">
              <a:rPr lang="en-US" smtClean="0"/>
              <a:pPr>
                <a:defRPr/>
              </a:pPr>
              <a:t>3</a:t>
            </a:fld>
            <a:endParaRPr lang="en-US" sz="1200">
              <a:solidFill>
                <a:schemeClr val="tx1"/>
              </a:solidFill>
            </a:endParaRPr>
          </a:p>
        </p:txBody>
      </p:sp>
    </p:spTree>
    <p:extLst>
      <p:ext uri="{BB962C8B-B14F-4D97-AF65-F5344CB8AC3E}">
        <p14:creationId xmlns:p14="http://schemas.microsoft.com/office/powerpoint/2010/main" val="794614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altLang="zh-CN" dirty="0">
                <a:ea typeface="宋体" panose="02010600030101010101" pitchFamily="2" charset="-122"/>
              </a:rPr>
              <a:t> Introduction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400" dirty="0" smtClean="0"/>
              <a:t>Dynamic Traffic Assignment</a:t>
            </a:r>
          </a:p>
          <a:p>
            <a:endParaRPr lang="en-US" dirty="0"/>
          </a:p>
        </p:txBody>
      </p:sp>
      <p:pic>
        <p:nvPicPr>
          <p:cNvPr id="5" name="Picture 4"/>
          <p:cNvPicPr>
            <a:picLocks noChangeAspect="1"/>
          </p:cNvPicPr>
          <p:nvPr/>
        </p:nvPicPr>
        <p:blipFill>
          <a:blip r:embed="rId2"/>
          <a:stretch>
            <a:fillRect/>
          </a:stretch>
        </p:blipFill>
        <p:spPr>
          <a:xfrm>
            <a:off x="693255" y="2236998"/>
            <a:ext cx="7895514" cy="4178300"/>
          </a:xfrm>
          <a:prstGeom prst="rect">
            <a:avLst/>
          </a:prstGeom>
        </p:spPr>
      </p:pic>
      <p:sp>
        <p:nvSpPr>
          <p:cNvPr id="6" name="Slide Number Placeholder 5"/>
          <p:cNvSpPr>
            <a:spLocks noGrp="1"/>
          </p:cNvSpPr>
          <p:nvPr>
            <p:ph type="sldNum" sz="quarter" idx="10"/>
          </p:nvPr>
        </p:nvSpPr>
        <p:spPr/>
        <p:txBody>
          <a:bodyPr/>
          <a:lstStyle/>
          <a:p>
            <a:pPr>
              <a:defRPr/>
            </a:pPr>
            <a:fld id="{AEDF7EB8-BA4A-44FB-BCF1-CE6115A42AEA}" type="slidenum">
              <a:rPr lang="en-US" smtClean="0"/>
              <a:pPr>
                <a:defRPr/>
              </a:pPr>
              <a:t>4</a:t>
            </a:fld>
            <a:endParaRPr lang="en-US" sz="1200">
              <a:solidFill>
                <a:schemeClr val="tx1"/>
              </a:solidFill>
            </a:endParaRPr>
          </a:p>
        </p:txBody>
      </p:sp>
    </p:spTree>
    <p:extLst>
      <p:ext uri="{BB962C8B-B14F-4D97-AF65-F5344CB8AC3E}">
        <p14:creationId xmlns:p14="http://schemas.microsoft.com/office/powerpoint/2010/main" val="2304527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altLang="zh-CN" dirty="0">
                <a:ea typeface="宋体" panose="02010600030101010101" pitchFamily="2" charset="-122"/>
              </a:rPr>
              <a:t> Introduction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400" dirty="0" smtClean="0"/>
              <a:t>Dynamic OD Demand Estimation</a:t>
            </a:r>
          </a:p>
          <a:p>
            <a:endParaRPr lang="en-US" dirty="0"/>
          </a:p>
        </p:txBody>
      </p:sp>
      <p:pic>
        <p:nvPicPr>
          <p:cNvPr id="6" name="Picture 5"/>
          <p:cNvPicPr>
            <a:picLocks noChangeAspect="1"/>
          </p:cNvPicPr>
          <p:nvPr/>
        </p:nvPicPr>
        <p:blipFill>
          <a:blip r:embed="rId3"/>
          <a:stretch>
            <a:fillRect/>
          </a:stretch>
        </p:blipFill>
        <p:spPr>
          <a:xfrm>
            <a:off x="1655925" y="2111435"/>
            <a:ext cx="5564385" cy="4455758"/>
          </a:xfrm>
          <a:prstGeom prst="rect">
            <a:avLst/>
          </a:prstGeom>
        </p:spPr>
      </p:pic>
      <p:sp>
        <p:nvSpPr>
          <p:cNvPr id="7" name="Slide Number Placeholder 6"/>
          <p:cNvSpPr>
            <a:spLocks noGrp="1"/>
          </p:cNvSpPr>
          <p:nvPr>
            <p:ph type="sldNum" sz="quarter" idx="10"/>
          </p:nvPr>
        </p:nvSpPr>
        <p:spPr/>
        <p:txBody>
          <a:bodyPr/>
          <a:lstStyle/>
          <a:p>
            <a:pPr>
              <a:defRPr/>
            </a:pPr>
            <a:fld id="{AEDF7EB8-BA4A-44FB-BCF1-CE6115A42AEA}" type="slidenum">
              <a:rPr lang="en-US" smtClean="0"/>
              <a:pPr>
                <a:defRPr/>
              </a:pPr>
              <a:t>5</a:t>
            </a:fld>
            <a:endParaRPr lang="en-US" sz="1200">
              <a:solidFill>
                <a:schemeClr val="tx1"/>
              </a:solidFill>
            </a:endParaRPr>
          </a:p>
        </p:txBody>
      </p:sp>
    </p:spTree>
    <p:extLst>
      <p:ext uri="{BB962C8B-B14F-4D97-AF65-F5344CB8AC3E}">
        <p14:creationId xmlns:p14="http://schemas.microsoft.com/office/powerpoint/2010/main" val="624881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altLang="zh-CN" dirty="0">
                <a:ea typeface="宋体" panose="02010600030101010101" pitchFamily="2" charset="-122"/>
              </a:rPr>
              <a:t> Introduction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400" dirty="0" smtClean="0"/>
              <a:t>Observed Traffic Data:</a:t>
            </a:r>
          </a:p>
          <a:p>
            <a:pPr lvl="1">
              <a:buFont typeface="Wingdings" panose="05000000000000000000" pitchFamily="2" charset="2"/>
              <a:buChar char="q"/>
            </a:pPr>
            <a:r>
              <a:rPr lang="en-US" sz="1800" dirty="0" smtClean="0"/>
              <a:t>Link Flow/Count: loop detectors</a:t>
            </a:r>
          </a:p>
          <a:p>
            <a:pPr lvl="1">
              <a:buFont typeface="Wingdings" panose="05000000000000000000" pitchFamily="2" charset="2"/>
              <a:buChar char="q"/>
            </a:pPr>
            <a:r>
              <a:rPr lang="en-US" sz="1800" dirty="0" smtClean="0"/>
              <a:t>Link Density: Video Image, or converted from speed data</a:t>
            </a:r>
          </a:p>
          <a:p>
            <a:pPr lvl="1">
              <a:buFont typeface="Wingdings" panose="05000000000000000000" pitchFamily="2" charset="2"/>
              <a:buChar char="q"/>
            </a:pPr>
            <a:r>
              <a:rPr lang="en-US" sz="1800" dirty="0" smtClean="0"/>
              <a:t>Speed Data (Link travel time): probe cars, detectors.</a:t>
            </a:r>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6</a:t>
            </a:fld>
            <a:endParaRPr lang="en-US" sz="1200">
              <a:solidFill>
                <a:schemeClr val="tx1"/>
              </a:solidFill>
            </a:endParaRPr>
          </a:p>
        </p:txBody>
      </p:sp>
      <p:grpSp>
        <p:nvGrpSpPr>
          <p:cNvPr id="5" name="组合 20"/>
          <p:cNvGrpSpPr/>
          <p:nvPr/>
        </p:nvGrpSpPr>
        <p:grpSpPr>
          <a:xfrm>
            <a:off x="369538" y="3234949"/>
            <a:ext cx="8577612" cy="3174394"/>
            <a:chOff x="2202287" y="3376817"/>
            <a:chExt cx="9331874" cy="3530144"/>
          </a:xfrm>
        </p:grpSpPr>
        <p:sp>
          <p:nvSpPr>
            <p:cNvPr id="6" name="Rectangle 5"/>
            <p:cNvSpPr>
              <a:spLocks noChangeArrowheads="1"/>
            </p:cNvSpPr>
            <p:nvPr/>
          </p:nvSpPr>
          <p:spPr bwMode="auto">
            <a:xfrm>
              <a:off x="6240887" y="3873323"/>
              <a:ext cx="4876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a:defRPr sz="2400">
                  <a:solidFill>
                    <a:schemeClr val="tx1"/>
                  </a:solidFill>
                  <a:latin typeface="Times New Roman" panose="02020603050405020304" pitchFamily="18" charset="0"/>
                </a:defRPr>
              </a:lvl1pPr>
              <a:lvl2pPr marL="908050" indent="-436563">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spcBef>
                  <a:spcPct val="20000"/>
                </a:spcBef>
                <a:buClr>
                  <a:schemeClr val="bg2"/>
                </a:buClr>
                <a:buSzPct val="70000"/>
                <a:buFont typeface="Wingdings" panose="05000000000000000000" pitchFamily="2" charset="2"/>
                <a:buChar char="o"/>
              </a:pPr>
              <a:endParaRPr lang="en-US" altLang="zh-CN" sz="2000">
                <a:latin typeface="+mj-lt"/>
                <a:ea typeface="宋体" panose="02010600030101010101" pitchFamily="2" charset="-122"/>
              </a:endParaRPr>
            </a:p>
            <a:p>
              <a:pPr lvl="1" algn="l" eaLnBrk="1" hangingPunct="1">
                <a:spcBef>
                  <a:spcPct val="20000"/>
                </a:spcBef>
                <a:buClr>
                  <a:schemeClr val="accent2"/>
                </a:buClr>
                <a:buSzPct val="75000"/>
                <a:buFont typeface="Wingdings" panose="05000000000000000000" pitchFamily="2" charset="2"/>
                <a:buChar char="n"/>
              </a:pPr>
              <a:endParaRPr lang="en-US" altLang="zh-CN" sz="2800">
                <a:latin typeface="+mj-lt"/>
                <a:ea typeface="宋体" panose="02010600030101010101" pitchFamily="2" charset="-122"/>
              </a:endParaRPr>
            </a:p>
            <a:p>
              <a:pPr lvl="1" algn="l" eaLnBrk="1" hangingPunct="1">
                <a:spcBef>
                  <a:spcPct val="20000"/>
                </a:spcBef>
                <a:buClr>
                  <a:schemeClr val="accent2"/>
                </a:buClr>
                <a:buSzPct val="75000"/>
                <a:buFont typeface="Wingdings" panose="05000000000000000000" pitchFamily="2" charset="2"/>
                <a:buChar char="n"/>
              </a:pPr>
              <a:endParaRPr lang="en-US" altLang="zh-CN">
                <a:latin typeface="+mj-lt"/>
                <a:ea typeface="宋体" panose="02010600030101010101" pitchFamily="2" charset="-122"/>
              </a:endParaRPr>
            </a:p>
          </p:txBody>
        </p:sp>
        <p:pic>
          <p:nvPicPr>
            <p:cNvPr id="7" name="Picture 6" descr="avi-tech-an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59687" y="4482923"/>
              <a:ext cx="2038230" cy="179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3874336" y="6279066"/>
              <a:ext cx="2776827" cy="617417"/>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zh-CN" sz="1400" dirty="0">
                  <a:latin typeface="+mj-lt"/>
                  <a:ea typeface="宋体" panose="02010600030101010101" pitchFamily="2" charset="-122"/>
                </a:rPr>
                <a:t>Automatic Vehicle Identification</a:t>
              </a:r>
            </a:p>
          </p:txBody>
        </p:sp>
        <p:sp>
          <p:nvSpPr>
            <p:cNvPr id="9" name="Text Box 6"/>
            <p:cNvSpPr txBox="1">
              <a:spLocks noChangeArrowheads="1"/>
            </p:cNvSpPr>
            <p:nvPr/>
          </p:nvSpPr>
          <p:spPr bwMode="auto">
            <a:xfrm>
              <a:off x="6774289" y="6289544"/>
              <a:ext cx="2470269" cy="617417"/>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zh-CN" sz="1400" dirty="0">
                  <a:latin typeface="+mj-lt"/>
                  <a:ea typeface="宋体" panose="02010600030101010101" pitchFamily="2" charset="-122"/>
                </a:rPr>
                <a:t>Automatic Vehicle Location</a:t>
              </a:r>
            </a:p>
          </p:txBody>
        </p:sp>
        <p:sp>
          <p:nvSpPr>
            <p:cNvPr id="10" name="Text Box 7"/>
            <p:cNvSpPr txBox="1">
              <a:spLocks noChangeArrowheads="1"/>
            </p:cNvSpPr>
            <p:nvPr/>
          </p:nvSpPr>
          <p:spPr bwMode="auto">
            <a:xfrm>
              <a:off x="2207245" y="6258514"/>
              <a:ext cx="1375917" cy="617417"/>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zh-CN" sz="1400" dirty="0">
                  <a:latin typeface="+mj-lt"/>
                  <a:ea typeface="宋体" panose="02010600030101010101" pitchFamily="2" charset="-122"/>
                </a:rPr>
                <a:t>Loop Detector</a:t>
              </a:r>
            </a:p>
          </p:txBody>
        </p:sp>
        <p:grpSp>
          <p:nvGrpSpPr>
            <p:cNvPr id="11" name="Group 10"/>
            <p:cNvGrpSpPr>
              <a:grpSpLocks/>
            </p:cNvGrpSpPr>
            <p:nvPr/>
          </p:nvGrpSpPr>
          <p:grpSpPr bwMode="auto">
            <a:xfrm>
              <a:off x="6850487" y="4406723"/>
              <a:ext cx="1743075" cy="1828800"/>
              <a:chOff x="4128" y="2688"/>
              <a:chExt cx="1386" cy="1512"/>
            </a:xfrm>
          </p:grpSpPr>
          <p:pic>
            <p:nvPicPr>
              <p:cNvPr id="2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 y="2784"/>
                <a:ext cx="81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 y="2688"/>
                <a:ext cx="384"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8" y="3360"/>
                <a:ext cx="1020"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2287" y="4711523"/>
              <a:ext cx="1962031" cy="107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9362" y="4406723"/>
              <a:ext cx="20669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p:cNvSpPr txBox="1">
              <a:spLocks noChangeArrowheads="1"/>
            </p:cNvSpPr>
            <p:nvPr/>
          </p:nvSpPr>
          <p:spPr bwMode="auto">
            <a:xfrm>
              <a:off x="9377787" y="6279066"/>
              <a:ext cx="2156374" cy="617417"/>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zh-CN" sz="1400" dirty="0">
                  <a:latin typeface="+mj-lt"/>
                  <a:ea typeface="宋体" panose="02010600030101010101" pitchFamily="2" charset="-122"/>
                </a:rPr>
                <a:t>Video Image Processing </a:t>
              </a:r>
            </a:p>
          </p:txBody>
        </p:sp>
        <p:sp>
          <p:nvSpPr>
            <p:cNvPr id="15" name="Line 15"/>
            <p:cNvSpPr>
              <a:spLocks noChangeShapeType="1"/>
            </p:cNvSpPr>
            <p:nvPr/>
          </p:nvSpPr>
          <p:spPr bwMode="auto">
            <a:xfrm>
              <a:off x="2202287" y="4330523"/>
              <a:ext cx="8763000" cy="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latin typeface="+mj-lt"/>
              </a:endParaRPr>
            </a:p>
          </p:txBody>
        </p:sp>
        <p:sp>
          <p:nvSpPr>
            <p:cNvPr id="16" name="Text Box 16"/>
            <p:cNvSpPr txBox="1">
              <a:spLocks noChangeArrowheads="1"/>
            </p:cNvSpPr>
            <p:nvPr/>
          </p:nvSpPr>
          <p:spPr bwMode="auto">
            <a:xfrm>
              <a:off x="2521375" y="3585487"/>
              <a:ext cx="772924" cy="43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zh-CN" sz="1800" dirty="0">
                  <a:latin typeface="+mj-lt"/>
                  <a:ea typeface="宋体" panose="02010600030101010101" pitchFamily="2" charset="-122"/>
                </a:rPr>
                <a:t>Point</a:t>
              </a:r>
            </a:p>
          </p:txBody>
        </p:sp>
        <p:sp>
          <p:nvSpPr>
            <p:cNvPr id="17" name="Text Box 17"/>
            <p:cNvSpPr txBox="1">
              <a:spLocks noChangeArrowheads="1"/>
            </p:cNvSpPr>
            <p:nvPr/>
          </p:nvSpPr>
          <p:spPr bwMode="auto">
            <a:xfrm>
              <a:off x="4547025" y="3559408"/>
              <a:ext cx="1693735" cy="43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zh-CN" sz="1800" dirty="0">
                  <a:latin typeface="+mj-lt"/>
                  <a:ea typeface="宋体" panose="02010600030101010101" pitchFamily="2" charset="-122"/>
                </a:rPr>
                <a:t>Point-to-point</a:t>
              </a:r>
            </a:p>
          </p:txBody>
        </p:sp>
        <p:sp>
          <p:nvSpPr>
            <p:cNvPr id="18" name="Text Box 18"/>
            <p:cNvSpPr txBox="1">
              <a:spLocks noChangeArrowheads="1"/>
            </p:cNvSpPr>
            <p:nvPr/>
          </p:nvSpPr>
          <p:spPr bwMode="auto">
            <a:xfrm>
              <a:off x="6724257" y="3386364"/>
              <a:ext cx="2140189" cy="76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zh-CN" sz="1800" dirty="0">
                  <a:latin typeface="+mj-lt"/>
                  <a:ea typeface="宋体" panose="02010600030101010101" pitchFamily="2" charset="-122"/>
                </a:rPr>
                <a:t>Semi-continuous </a:t>
              </a:r>
            </a:p>
            <a:p>
              <a:pPr algn="ctr"/>
              <a:r>
                <a:rPr lang="en-US" altLang="zh-CN" sz="1800" dirty="0">
                  <a:latin typeface="+mj-lt"/>
                  <a:ea typeface="宋体" panose="02010600030101010101" pitchFamily="2" charset="-122"/>
                </a:rPr>
                <a:t>path trajectory </a:t>
              </a:r>
            </a:p>
          </p:txBody>
        </p:sp>
        <p:sp>
          <p:nvSpPr>
            <p:cNvPr id="19" name="Text Box 19"/>
            <p:cNvSpPr txBox="1">
              <a:spLocks noChangeArrowheads="1"/>
            </p:cNvSpPr>
            <p:nvPr/>
          </p:nvSpPr>
          <p:spPr bwMode="auto">
            <a:xfrm>
              <a:off x="9238984" y="3376817"/>
              <a:ext cx="1861157" cy="76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zh-CN" sz="1800" dirty="0">
                  <a:latin typeface="+mj-lt"/>
                  <a:ea typeface="宋体" panose="02010600030101010101" pitchFamily="2" charset="-122"/>
                </a:rPr>
                <a:t>Continuous </a:t>
              </a:r>
            </a:p>
            <a:p>
              <a:pPr algn="ctr"/>
              <a:r>
                <a:rPr lang="en-US" altLang="zh-CN" sz="1800" dirty="0">
                  <a:latin typeface="+mj-lt"/>
                  <a:ea typeface="宋体" panose="02010600030101010101" pitchFamily="2" charset="-122"/>
                </a:rPr>
                <a:t>path trajectory </a:t>
              </a:r>
            </a:p>
          </p:txBody>
        </p:sp>
      </p:grpSp>
    </p:spTree>
    <p:extLst>
      <p:ext uri="{BB962C8B-B14F-4D97-AF65-F5344CB8AC3E}">
        <p14:creationId xmlns:p14="http://schemas.microsoft.com/office/powerpoint/2010/main" val="2445418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altLang="zh-CN" dirty="0">
                <a:ea typeface="宋体" panose="02010600030101010101" pitchFamily="2" charset="-122"/>
              </a:rPr>
              <a:t> Introduction</a:t>
            </a:r>
            <a:endParaRPr lang="en-US" dirty="0"/>
          </a:p>
        </p:txBody>
      </p:sp>
      <p:sp>
        <p:nvSpPr>
          <p:cNvPr id="3" name="Content Placeholder 2"/>
          <p:cNvSpPr>
            <a:spLocks noGrp="1"/>
          </p:cNvSpPr>
          <p:nvPr>
            <p:ph idx="1"/>
          </p:nvPr>
        </p:nvSpPr>
        <p:spPr>
          <a:xfrm>
            <a:off x="457200" y="1382713"/>
            <a:ext cx="8229600" cy="4880064"/>
          </a:xfrm>
        </p:spPr>
        <p:txBody>
          <a:bodyPr/>
          <a:lstStyle/>
          <a:p>
            <a:pPr>
              <a:buFont typeface="Wingdings" panose="05000000000000000000" pitchFamily="2" charset="2"/>
              <a:buChar char="q"/>
            </a:pPr>
            <a:r>
              <a:rPr lang="en-US" sz="2400" dirty="0" smtClean="0"/>
              <a:t>Link Flow/Count Data:</a:t>
            </a:r>
          </a:p>
          <a:p>
            <a:pPr>
              <a:buFont typeface="Wingdings" panose="05000000000000000000" pitchFamily="2" charset="2"/>
              <a:buChar char="q"/>
            </a:pPr>
            <a:endParaRPr lang="en-US" sz="2400" dirty="0" smtClean="0"/>
          </a:p>
          <a:p>
            <a:pPr>
              <a:buFont typeface="Wingdings" panose="05000000000000000000" pitchFamily="2" charset="2"/>
              <a:buChar char="q"/>
            </a:pPr>
            <a:endParaRPr lang="en-US" sz="2400" dirty="0"/>
          </a:p>
          <a:p>
            <a:pPr>
              <a:buFont typeface="Wingdings" panose="05000000000000000000" pitchFamily="2" charset="2"/>
              <a:buChar char="q"/>
            </a:pPr>
            <a:endParaRPr lang="en-US" sz="2400" dirty="0" smtClean="0"/>
          </a:p>
          <a:p>
            <a:pPr>
              <a:buFont typeface="Wingdings" panose="05000000000000000000" pitchFamily="2" charset="2"/>
              <a:buChar char="q"/>
            </a:pPr>
            <a:endParaRPr lang="en-US" sz="2400" dirty="0"/>
          </a:p>
          <a:p>
            <a:pPr>
              <a:buFont typeface="Wingdings" panose="05000000000000000000" pitchFamily="2" charset="2"/>
              <a:buChar char="q"/>
            </a:pPr>
            <a:endParaRPr lang="en-US" sz="2400" dirty="0" smtClean="0"/>
          </a:p>
          <a:p>
            <a:pPr>
              <a:buFont typeface="Wingdings" panose="05000000000000000000" pitchFamily="2" charset="2"/>
              <a:buChar char="q"/>
            </a:pPr>
            <a:endParaRPr lang="en-US" sz="2400" dirty="0"/>
          </a:p>
          <a:p>
            <a:pPr>
              <a:buFont typeface="Wingdings" panose="05000000000000000000" pitchFamily="2" charset="2"/>
              <a:buChar char="q"/>
            </a:pPr>
            <a:endParaRPr lang="en-US" sz="2400" dirty="0" smtClean="0"/>
          </a:p>
          <a:p>
            <a:pPr>
              <a:buFont typeface="Wingdings" panose="05000000000000000000" pitchFamily="2" charset="2"/>
              <a:buChar char="q"/>
            </a:pPr>
            <a:r>
              <a:rPr lang="en-US" sz="2400" dirty="0" smtClean="0"/>
              <a:t>Link Speed Data: </a:t>
            </a:r>
            <a:r>
              <a:rPr lang="en-US" sz="2000" dirty="0" smtClean="0"/>
              <a:t>(1) estimate the traffic state; (2) easier to be observed than link density.</a:t>
            </a:r>
            <a:endParaRPr lang="en-US" sz="2000" dirty="0"/>
          </a:p>
          <a:p>
            <a:pPr>
              <a:buFont typeface="Wingdings" panose="05000000000000000000" pitchFamily="2" charset="2"/>
              <a:buChar char="q"/>
            </a:pPr>
            <a:endParaRPr lang="en-US" sz="2400" dirty="0" smtClean="0"/>
          </a:p>
          <a:p>
            <a:pPr>
              <a:buFont typeface="Wingdings" panose="05000000000000000000" pitchFamily="2" charset="2"/>
              <a:buChar char="q"/>
            </a:pPr>
            <a:endParaRPr lang="en-US" sz="2400" dirty="0"/>
          </a:p>
          <a:p>
            <a:pPr>
              <a:buFont typeface="Wingdings" panose="05000000000000000000" pitchFamily="2" charset="2"/>
              <a:buChar char="q"/>
            </a:pPr>
            <a:endParaRPr lang="en-US" sz="2400" dirty="0" smtClean="0"/>
          </a:p>
          <a:p>
            <a:pPr>
              <a:buFont typeface="Wingdings" panose="05000000000000000000" pitchFamily="2" charset="2"/>
              <a:buChar char="q"/>
            </a:pPr>
            <a:endParaRPr lang="en-US" sz="2400" dirty="0"/>
          </a:p>
          <a:p>
            <a:pPr>
              <a:buFont typeface="Wingdings" panose="05000000000000000000" pitchFamily="2" charset="2"/>
              <a:buChar char="q"/>
            </a:pPr>
            <a:endParaRPr lang="en-US" sz="2400" dirty="0" smtClean="0"/>
          </a:p>
          <a:p>
            <a:pPr>
              <a:buFont typeface="Wingdings" panose="05000000000000000000" pitchFamily="2" charset="2"/>
              <a:buChar char="q"/>
            </a:pPr>
            <a:endParaRPr lang="en-US" sz="2400" dirty="0"/>
          </a:p>
          <a:p>
            <a:pPr>
              <a:buFont typeface="Wingdings" panose="05000000000000000000" pitchFamily="2" charset="2"/>
              <a:buChar char="q"/>
            </a:pPr>
            <a:endParaRPr lang="en-US" sz="2400" dirty="0" smtClean="0"/>
          </a:p>
          <a:p>
            <a:pPr marL="0" indent="0">
              <a:buNone/>
            </a:pPr>
            <a:endParaRPr lang="en-US" sz="2400" dirty="0" smtClean="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7</a:t>
            </a:fld>
            <a:endParaRPr lang="en-US" sz="1200">
              <a:solidFill>
                <a:schemeClr val="tx1"/>
              </a:solidFill>
            </a:endParaRPr>
          </a:p>
        </p:txBody>
      </p:sp>
      <p:pic>
        <p:nvPicPr>
          <p:cNvPr id="24" name="Picture 23"/>
          <p:cNvPicPr>
            <a:picLocks noChangeAspect="1"/>
          </p:cNvPicPr>
          <p:nvPr/>
        </p:nvPicPr>
        <p:blipFill>
          <a:blip r:embed="rId2"/>
          <a:stretch>
            <a:fillRect/>
          </a:stretch>
        </p:blipFill>
        <p:spPr>
          <a:xfrm>
            <a:off x="2228844" y="1888586"/>
            <a:ext cx="4081941" cy="2847316"/>
          </a:xfrm>
          <a:prstGeom prst="rect">
            <a:avLst/>
          </a:prstGeom>
        </p:spPr>
      </p:pic>
    </p:spTree>
    <p:extLst>
      <p:ext uri="{BB962C8B-B14F-4D97-AF65-F5344CB8AC3E}">
        <p14:creationId xmlns:p14="http://schemas.microsoft.com/office/powerpoint/2010/main" val="1141942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altLang="zh-CN" dirty="0">
                <a:ea typeface="宋体" panose="02010600030101010101" pitchFamily="2" charset="-122"/>
              </a:rPr>
              <a:t> Introduction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82713"/>
                <a:ext cx="8229600" cy="4880064"/>
              </a:xfrm>
            </p:spPr>
            <p:txBody>
              <a:bodyPr/>
              <a:lstStyle/>
              <a:p>
                <a:pPr>
                  <a:buFont typeface="Wingdings" panose="05000000000000000000" pitchFamily="2" charset="2"/>
                  <a:buChar char="q"/>
                </a:pPr>
                <a:r>
                  <a:rPr lang="en-US" sz="2400" dirty="0" smtClean="0"/>
                  <a:t>One previous try to use probe speed data:</a:t>
                </a:r>
              </a:p>
              <a:p>
                <a:pPr lvl="1">
                  <a:buFont typeface="Wingdings" panose="05000000000000000000" pitchFamily="2" charset="2"/>
                  <a:buChar char="q"/>
                </a:pPr>
                <a:r>
                  <a:rPr lang="en-US" sz="2200" dirty="0" smtClean="0"/>
                  <a:t>(1) convert those speed data into dynamic link travel time</a:t>
                </a:r>
              </a:p>
              <a:p>
                <a:pPr lvl="1">
                  <a:buFont typeface="Wingdings" panose="05000000000000000000" pitchFamily="2" charset="2"/>
                  <a:buChar char="q"/>
                </a:pPr>
                <a:r>
                  <a:rPr lang="en-US" sz="2200" dirty="0" smtClean="0"/>
                  <a:t>(2) choose </a:t>
                </a:r>
                <a:r>
                  <a:rPr lang="en-US" sz="2200" dirty="0"/>
                  <a:t>likely K-shortest </a:t>
                </a:r>
                <a:r>
                  <a:rPr lang="en-US" sz="2200" dirty="0" smtClean="0"/>
                  <a:t>paths</a:t>
                </a:r>
              </a:p>
              <a:p>
                <a:pPr lvl="1">
                  <a:buFont typeface="Wingdings" panose="05000000000000000000" pitchFamily="2" charset="2"/>
                  <a:buChar char="q"/>
                </a:pPr>
                <a:r>
                  <a:rPr lang="en-US" sz="2200" dirty="0" smtClean="0"/>
                  <a:t>(3) using route choice model</a:t>
                </a:r>
              </a:p>
              <a:p>
                <a:pPr lvl="1">
                  <a:buFont typeface="Wingdings" panose="05000000000000000000" pitchFamily="2" charset="2"/>
                  <a:buChar char="q"/>
                </a:pPr>
                <a:r>
                  <a:rPr lang="en-US" sz="2200" dirty="0"/>
                  <a:t>(4) calculate link flow proportion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𝑝</m:t>
                        </m:r>
                      </m:e>
                      <m:sub>
                        <m:d>
                          <m:dPr>
                            <m:ctrlPr>
                              <a:rPr lang="en-US" sz="2200" i="1">
                                <a:latin typeface="Cambria Math" panose="02040503050406030204" pitchFamily="18" charset="0"/>
                              </a:rPr>
                            </m:ctrlPr>
                          </m:dPr>
                          <m:e>
                            <m:r>
                              <a:rPr lang="en-US" sz="2200" i="1">
                                <a:latin typeface="Cambria Math" panose="02040503050406030204" pitchFamily="18" charset="0"/>
                              </a:rPr>
                              <m:t>𝑙</m:t>
                            </m:r>
                            <m:r>
                              <a:rPr lang="en-US" sz="2200" i="1">
                                <a:latin typeface="Cambria Math" panose="02040503050406030204" pitchFamily="18" charset="0"/>
                              </a:rPr>
                              <m:t>,</m:t>
                            </m:r>
                            <m:r>
                              <a:rPr lang="en-US" sz="2200" i="1">
                                <a:latin typeface="Cambria Math" panose="02040503050406030204" pitchFamily="18" charset="0"/>
                              </a:rPr>
                              <m:t>𝑡</m:t>
                            </m:r>
                          </m:e>
                        </m:d>
                        <m:r>
                          <a:rPr lang="en-US" sz="2200" i="1">
                            <a:latin typeface="Cambria Math" panose="02040503050406030204" pitchFamily="18" charset="0"/>
                          </a:rPr>
                          <m:t>,</m:t>
                        </m:r>
                        <m:d>
                          <m:dPr>
                            <m:ctrlPr>
                              <a:rPr lang="en-US" sz="2200" i="1">
                                <a:latin typeface="Cambria Math" panose="02040503050406030204" pitchFamily="18" charset="0"/>
                              </a:rPr>
                            </m:ctrlPr>
                          </m:dPr>
                          <m:e>
                            <m:r>
                              <a:rPr lang="en-US" sz="2200" i="1">
                                <a:latin typeface="Cambria Math" panose="02040503050406030204" pitchFamily="18" charset="0"/>
                              </a:rPr>
                              <m:t>𝑖</m:t>
                            </m:r>
                            <m:r>
                              <a:rPr lang="en-US" sz="2200" i="1">
                                <a:latin typeface="Cambria Math" panose="02040503050406030204" pitchFamily="18" charset="0"/>
                              </a:rPr>
                              <m:t>,</m:t>
                            </m:r>
                            <m:r>
                              <a:rPr lang="en-US" sz="2200" i="1">
                                <a:latin typeface="Cambria Math" panose="02040503050406030204" pitchFamily="18" charset="0"/>
                              </a:rPr>
                              <m:t>𝑗</m:t>
                            </m:r>
                            <m:r>
                              <a:rPr lang="en-US" sz="2200" i="1">
                                <a:latin typeface="Cambria Math" panose="02040503050406030204" pitchFamily="18" charset="0"/>
                              </a:rPr>
                              <m:t>,</m:t>
                            </m:r>
                            <m:r>
                              <a:rPr lang="en-US" sz="2200" i="1">
                                <a:latin typeface="Cambria Math" panose="02040503050406030204" pitchFamily="18" charset="0"/>
                                <a:ea typeface="Cambria Math" panose="02040503050406030204" pitchFamily="18" charset="0"/>
                              </a:rPr>
                              <m:t>𝜏</m:t>
                            </m:r>
                          </m:e>
                        </m:d>
                      </m:sub>
                    </m:sSub>
                  </m:oMath>
                </a14:m>
                <a:endParaRPr lang="en-US" sz="2200" dirty="0"/>
              </a:p>
              <a:p>
                <a:pPr>
                  <a:buFont typeface="Wingdings" panose="05000000000000000000" pitchFamily="2" charset="2"/>
                  <a:buChar char="q"/>
                </a:pPr>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d>
                            <m:dPr>
                              <m:ctrlPr>
                                <a:rPr lang="en-US" sz="2400" i="1">
                                  <a:latin typeface="Cambria Math" panose="02040503050406030204" pitchFamily="18" charset="0"/>
                                </a:rPr>
                              </m:ctrlPr>
                            </m:dPr>
                            <m:e>
                              <m:r>
                                <a:rPr lang="en-US" sz="2400" i="1">
                                  <a:latin typeface="Cambria Math" panose="02040503050406030204" pitchFamily="18" charset="0"/>
                                </a:rPr>
                                <m:t>𝑙</m:t>
                              </m:r>
                              <m:r>
                                <a:rPr lang="en-US" sz="2400" i="1">
                                  <a:latin typeface="Cambria Math" panose="02040503050406030204" pitchFamily="18" charset="0"/>
                                </a:rPr>
                                <m:t>,</m:t>
                              </m:r>
                              <m:r>
                                <a:rPr lang="en-US" sz="2400" i="1">
                                  <a:latin typeface="Cambria Math" panose="02040503050406030204" pitchFamily="18" charset="0"/>
                                </a:rPr>
                                <m:t>𝑡</m:t>
                              </m:r>
                            </m:e>
                          </m:d>
                        </m:sub>
                      </m:sSub>
                      <m:r>
                        <a:rPr lang="en-US" sz="2400" i="1">
                          <a:latin typeface="Cambria Math" panose="02040503050406030204" pitchFamily="18" charset="0"/>
                        </a:rPr>
                        <m:t>=</m:t>
                      </m:r>
                      <m:nary>
                        <m:naryPr>
                          <m:chr m:val="∑"/>
                          <m:limLoc m:val="subSup"/>
                          <m:supHide m:val="on"/>
                          <m:ctrlPr>
                            <a:rPr lang="en-US" sz="2400" i="1">
                              <a:latin typeface="Cambria Math" panose="02040503050406030204" pitchFamily="18" charset="0"/>
                            </a:rPr>
                          </m:ctrlPr>
                        </m:naryPr>
                        <m:sub>
                          <m:r>
                            <m:rPr>
                              <m:brk m:alnAt="9"/>
                            </m:rP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𝜏</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d>
                                <m:dPr>
                                  <m:ctrlPr>
                                    <a:rPr lang="en-US" sz="2400" i="1">
                                      <a:latin typeface="Cambria Math" panose="02040503050406030204" pitchFamily="18" charset="0"/>
                                    </a:rPr>
                                  </m:ctrlPr>
                                </m:dPr>
                                <m:e>
                                  <m:r>
                                    <a:rPr lang="en-US" sz="2400" i="1">
                                      <a:latin typeface="Cambria Math" panose="02040503050406030204" pitchFamily="18" charset="0"/>
                                    </a:rPr>
                                    <m:t>𝑙</m:t>
                                  </m:r>
                                  <m:r>
                                    <a:rPr lang="en-US" sz="2400" i="1">
                                      <a:latin typeface="Cambria Math" panose="02040503050406030204" pitchFamily="18" charset="0"/>
                                    </a:rPr>
                                    <m:t>,</m:t>
                                  </m:r>
                                  <m:r>
                                    <a:rPr lang="en-US" sz="2400" i="1">
                                      <a:latin typeface="Cambria Math" panose="02040503050406030204" pitchFamily="18" charset="0"/>
                                    </a:rPr>
                                    <m:t>𝑡</m:t>
                                  </m:r>
                                </m:e>
                              </m:d>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𝜏</m:t>
                                  </m:r>
                                </m:e>
                              </m:d>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𝑑</m:t>
                              </m:r>
                            </m:e>
                            <m:sub>
                              <m: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𝜏</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𝜀</m:t>
                          </m:r>
                        </m:e>
                      </m:nary>
                    </m:oMath>
                  </m:oMathPara>
                </a14:m>
                <a:endParaRPr lang="en-US" sz="2400" dirty="0"/>
              </a:p>
              <a:p>
                <a:pPr marL="400050" lvl="1" indent="0">
                  <a:buNone/>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d>
                          <m:dPr>
                            <m:ctrlPr>
                              <a:rPr lang="en-US" sz="2000" i="1">
                                <a:latin typeface="Cambria Math" panose="02040503050406030204" pitchFamily="18" charset="0"/>
                              </a:rPr>
                            </m:ctrlPr>
                          </m:dPr>
                          <m:e>
                            <m:r>
                              <a:rPr lang="en-US" sz="2000" i="1">
                                <a:latin typeface="Cambria Math" panose="02040503050406030204" pitchFamily="18" charset="0"/>
                              </a:rPr>
                              <m:t>𝑙</m:t>
                            </m:r>
                            <m:r>
                              <a:rPr lang="en-US" sz="2000" i="1">
                                <a:latin typeface="Cambria Math" panose="02040503050406030204" pitchFamily="18" charset="0"/>
                              </a:rPr>
                              <m:t>,</m:t>
                            </m:r>
                            <m:r>
                              <a:rPr lang="en-US" sz="2000" i="1">
                                <a:latin typeface="Cambria Math" panose="02040503050406030204" pitchFamily="18" charset="0"/>
                              </a:rPr>
                              <m:t>𝑡</m:t>
                            </m:r>
                          </m:e>
                        </m:d>
                      </m:sub>
                    </m:sSub>
                  </m:oMath>
                </a14:m>
                <a:r>
                  <a:rPr lang="en-US" sz="2000" dirty="0"/>
                  <a:t>: observed link count of link </a:t>
                </a:r>
                <a14:m>
                  <m:oMath xmlns:m="http://schemas.openxmlformats.org/officeDocument/2006/math">
                    <m:r>
                      <a:rPr lang="en-US" sz="2000" i="1">
                        <a:latin typeface="Cambria Math" panose="02040503050406030204" pitchFamily="18" charset="0"/>
                      </a:rPr>
                      <m:t>𝑙</m:t>
                    </m:r>
                  </m:oMath>
                </a14:m>
                <a:r>
                  <a:rPr lang="en-US" sz="2000" dirty="0"/>
                  <a:t> at time </a:t>
                </a:r>
                <a14:m>
                  <m:oMath xmlns:m="http://schemas.openxmlformats.org/officeDocument/2006/math">
                    <m:r>
                      <a:rPr lang="en-US" sz="2000" i="1" dirty="0">
                        <a:latin typeface="Cambria Math" panose="02040503050406030204" pitchFamily="18" charset="0"/>
                      </a:rPr>
                      <m:t>𝑡</m:t>
                    </m:r>
                  </m:oMath>
                </a14:m>
                <a:r>
                  <a:rPr lang="en-US" sz="2000" dirty="0"/>
                  <a:t>;</a:t>
                </a:r>
              </a:p>
              <a:p>
                <a:pPr marL="400050" lvl="1" indent="0">
                  <a:buNone/>
                </a:pP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𝑑</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𝜏</m:t>
                        </m:r>
                      </m:sub>
                    </m:sSub>
                  </m:oMath>
                </a14:m>
                <a:r>
                  <a:rPr lang="en-US" sz="2000" dirty="0"/>
                  <a:t>: estimated demand of OD pair </a:t>
                </a:r>
                <a14:m>
                  <m:oMath xmlns:m="http://schemas.openxmlformats.org/officeDocument/2006/math">
                    <m:d>
                      <m:dPr>
                        <m:ctrlPr>
                          <a:rPr lang="en-US" sz="2000" i="1" dirty="0">
                            <a:latin typeface="Cambria Math" panose="02040503050406030204" pitchFamily="18" charset="0"/>
                          </a:rPr>
                        </m:ctrlPr>
                      </m:dPr>
                      <m:e>
                        <m:r>
                          <a:rPr lang="en-US" sz="2000" i="1" dirty="0">
                            <a:latin typeface="Cambria Math" panose="02040503050406030204" pitchFamily="18" charset="0"/>
                          </a:rPr>
                          <m:t>𝑖</m:t>
                        </m:r>
                        <m:r>
                          <a:rPr lang="en-US" sz="2000" i="1" dirty="0">
                            <a:latin typeface="Cambria Math" panose="02040503050406030204" pitchFamily="18" charset="0"/>
                          </a:rPr>
                          <m:t>,</m:t>
                        </m:r>
                        <m:r>
                          <a:rPr lang="en-US" sz="2000" i="1" dirty="0">
                            <a:latin typeface="Cambria Math" panose="02040503050406030204" pitchFamily="18" charset="0"/>
                          </a:rPr>
                          <m:t>𝑗</m:t>
                        </m:r>
                      </m:e>
                    </m:d>
                  </m:oMath>
                </a14:m>
                <a:r>
                  <a:rPr lang="en-US" sz="2000" dirty="0"/>
                  <a:t> at departure time </a:t>
                </a:r>
                <a14:m>
                  <m:oMath xmlns:m="http://schemas.openxmlformats.org/officeDocument/2006/math">
                    <m:r>
                      <a:rPr lang="en-US" sz="2000" i="1">
                        <a:latin typeface="Cambria Math" panose="02040503050406030204" pitchFamily="18" charset="0"/>
                        <a:ea typeface="Cambria Math" panose="02040503050406030204" pitchFamily="18" charset="0"/>
                      </a:rPr>
                      <m:t>𝜏</m:t>
                    </m:r>
                  </m:oMath>
                </a14:m>
                <a:endParaRPr lang="en-US" sz="2000" dirty="0"/>
              </a:p>
              <a:p>
                <a:pPr>
                  <a:buFont typeface="Wingdings" panose="05000000000000000000" pitchFamily="2" charset="2"/>
                  <a:buChar char="q"/>
                </a:pPr>
                <a:endParaRPr lang="en-US" sz="2400" dirty="0"/>
              </a:p>
              <a:p>
                <a:pPr marL="457200" lvl="1" indent="0">
                  <a:buNone/>
                </a:pPr>
                <a:endParaRPr lang="en-US" sz="2200" dirty="0" smtClean="0"/>
              </a:p>
              <a:p>
                <a:pPr lvl="1">
                  <a:buFont typeface="Wingdings" panose="05000000000000000000" pitchFamily="2" charset="2"/>
                  <a:buChar char="q"/>
                </a:pPr>
                <a:endParaRPr lang="en-US" sz="2400" dirty="0"/>
              </a:p>
              <a:p>
                <a:pPr>
                  <a:buFont typeface="Wingdings" panose="05000000000000000000" pitchFamily="2" charset="2"/>
                  <a:buChar char="q"/>
                </a:pPr>
                <a:endParaRPr lang="en-US" sz="2400" dirty="0" smtClean="0"/>
              </a:p>
              <a:p>
                <a:pPr>
                  <a:buFont typeface="Wingdings" panose="05000000000000000000" pitchFamily="2" charset="2"/>
                  <a:buChar char="q"/>
                </a:pPr>
                <a:endParaRPr lang="en-US" sz="2400" dirty="0"/>
              </a:p>
              <a:p>
                <a:pPr>
                  <a:buFont typeface="Wingdings" panose="05000000000000000000" pitchFamily="2" charset="2"/>
                  <a:buChar char="q"/>
                </a:pPr>
                <a:endParaRPr lang="en-US" sz="2400" dirty="0" smtClean="0"/>
              </a:p>
              <a:p>
                <a:pPr>
                  <a:buFont typeface="Wingdings" panose="05000000000000000000" pitchFamily="2" charset="2"/>
                  <a:buChar char="q"/>
                </a:pPr>
                <a:endParaRPr lang="en-US" sz="2400" dirty="0"/>
              </a:p>
              <a:p>
                <a:pPr>
                  <a:buFont typeface="Wingdings" panose="05000000000000000000" pitchFamily="2" charset="2"/>
                  <a:buChar char="q"/>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82713"/>
                <a:ext cx="8229600" cy="4880064"/>
              </a:xfrm>
              <a:blipFill rotWithShape="0">
                <a:blip r:embed="rId2"/>
                <a:stretch>
                  <a:fillRect l="-2074" t="-1875"/>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8</a:t>
            </a:fld>
            <a:endParaRPr lang="en-US" sz="1200">
              <a:solidFill>
                <a:schemeClr val="tx1"/>
              </a:solidFill>
            </a:endParaRPr>
          </a:p>
        </p:txBody>
      </p:sp>
    </p:spTree>
    <p:extLst>
      <p:ext uri="{BB962C8B-B14F-4D97-AF65-F5344CB8AC3E}">
        <p14:creationId xmlns:p14="http://schemas.microsoft.com/office/powerpoint/2010/main" val="1757164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altLang="zh-CN" dirty="0">
                <a:ea typeface="宋体" panose="02010600030101010101" pitchFamily="2" charset="-122"/>
              </a:rPr>
              <a:t> Introduction</a:t>
            </a:r>
            <a:endParaRPr lang="en-US" dirty="0"/>
          </a:p>
        </p:txBody>
      </p:sp>
      <p:sp>
        <p:nvSpPr>
          <p:cNvPr id="3" name="Content Placeholder 2"/>
          <p:cNvSpPr>
            <a:spLocks noGrp="1"/>
          </p:cNvSpPr>
          <p:nvPr>
            <p:ph idx="1"/>
          </p:nvPr>
        </p:nvSpPr>
        <p:spPr>
          <a:xfrm>
            <a:off x="457200" y="1382713"/>
            <a:ext cx="8229600" cy="4880064"/>
          </a:xfrm>
        </p:spPr>
        <p:txBody>
          <a:bodyPr/>
          <a:lstStyle/>
          <a:p>
            <a:pPr>
              <a:buFont typeface="Wingdings" panose="05000000000000000000" pitchFamily="2" charset="2"/>
              <a:buChar char="q"/>
            </a:pPr>
            <a:r>
              <a:rPr lang="en-US" sz="2400" dirty="0" smtClean="0"/>
              <a:t>One previous try to use probe speed data:</a:t>
            </a:r>
          </a:p>
          <a:p>
            <a:pPr lvl="1">
              <a:buFont typeface="Wingdings" panose="05000000000000000000" pitchFamily="2" charset="2"/>
              <a:buChar char="q"/>
            </a:pPr>
            <a:r>
              <a:rPr lang="en-US" sz="2400" dirty="0" smtClean="0"/>
              <a:t>Travel time of path 1 is equal to travel time of path 2</a:t>
            </a:r>
            <a:endParaRPr lang="en-US" sz="2400" dirty="0"/>
          </a:p>
          <a:p>
            <a:pPr>
              <a:buFont typeface="Wingdings" panose="05000000000000000000" pitchFamily="2" charset="2"/>
              <a:buChar char="q"/>
            </a:pPr>
            <a:endParaRPr lang="en-US" sz="2400" dirty="0" smtClean="0"/>
          </a:p>
          <a:p>
            <a:pPr marL="0" indent="0">
              <a:buNone/>
            </a:pPr>
            <a:endParaRPr lang="en-US" sz="2400" dirty="0"/>
          </a:p>
          <a:p>
            <a:pPr>
              <a:buFont typeface="Wingdings" panose="05000000000000000000" pitchFamily="2" charset="2"/>
              <a:buChar char="q"/>
            </a:pPr>
            <a:endParaRPr lang="en-US" sz="2400" dirty="0" smtClean="0"/>
          </a:p>
          <a:p>
            <a:pPr>
              <a:buFont typeface="Wingdings" panose="05000000000000000000" pitchFamily="2" charset="2"/>
              <a:buChar char="q"/>
            </a:pPr>
            <a:endParaRPr lang="en-US" sz="2400" dirty="0"/>
          </a:p>
          <a:p>
            <a:pPr>
              <a:buFont typeface="Wingdings" panose="05000000000000000000" pitchFamily="2" charset="2"/>
              <a:buChar char="q"/>
            </a:pPr>
            <a:endParaRPr lang="en-US" sz="2400" dirty="0" smtClean="0"/>
          </a:p>
        </p:txBody>
      </p:sp>
      <p:sp>
        <p:nvSpPr>
          <p:cNvPr id="4" name="Slide Number Placeholder 3"/>
          <p:cNvSpPr>
            <a:spLocks noGrp="1"/>
          </p:cNvSpPr>
          <p:nvPr>
            <p:ph type="sldNum" sz="quarter" idx="10"/>
          </p:nvPr>
        </p:nvSpPr>
        <p:spPr/>
        <p:txBody>
          <a:bodyPr/>
          <a:lstStyle/>
          <a:p>
            <a:pPr>
              <a:defRPr/>
            </a:pPr>
            <a:fld id="{AEDF7EB8-BA4A-44FB-BCF1-CE6115A42AEA}" type="slidenum">
              <a:rPr lang="en-US" smtClean="0"/>
              <a:pPr>
                <a:defRPr/>
              </a:pPr>
              <a:t>9</a:t>
            </a:fld>
            <a:endParaRPr lang="en-US" sz="1200">
              <a:solidFill>
                <a:schemeClr val="tx1"/>
              </a:solidFill>
            </a:endParaRPr>
          </a:p>
        </p:txBody>
      </p:sp>
      <p:grpSp>
        <p:nvGrpSpPr>
          <p:cNvPr id="5" name="Group 4"/>
          <p:cNvGrpSpPr>
            <a:grpSpLocks noChangeAspect="1"/>
          </p:cNvGrpSpPr>
          <p:nvPr/>
        </p:nvGrpSpPr>
        <p:grpSpPr bwMode="auto">
          <a:xfrm>
            <a:off x="1190625" y="2680273"/>
            <a:ext cx="6762750" cy="3124200"/>
            <a:chOff x="750" y="2047"/>
            <a:chExt cx="4260" cy="1968"/>
          </a:xfrm>
        </p:grpSpPr>
        <p:sp>
          <p:nvSpPr>
            <p:cNvPr id="7" name="AutoShape 3"/>
            <p:cNvSpPr>
              <a:spLocks noChangeAspect="1" noChangeArrowheads="1" noTextEdit="1"/>
            </p:cNvSpPr>
            <p:nvPr/>
          </p:nvSpPr>
          <p:spPr bwMode="auto">
            <a:xfrm>
              <a:off x="750" y="2047"/>
              <a:ext cx="4260"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xfrm>
              <a:off x="853" y="2286"/>
              <a:ext cx="1541" cy="384"/>
            </a:xfrm>
            <a:custGeom>
              <a:avLst/>
              <a:gdLst>
                <a:gd name="T0" fmla="*/ 0 w 1541"/>
                <a:gd name="T1" fmla="*/ 384 h 384"/>
                <a:gd name="T2" fmla="*/ 975 w 1541"/>
                <a:gd name="T3" fmla="*/ 45 h 384"/>
                <a:gd name="T4" fmla="*/ 1541 w 1541"/>
                <a:gd name="T5" fmla="*/ 384 h 384"/>
              </a:gdLst>
              <a:ahLst/>
              <a:cxnLst>
                <a:cxn ang="0">
                  <a:pos x="T0" y="T1"/>
                </a:cxn>
                <a:cxn ang="0">
                  <a:pos x="T2" y="T3"/>
                </a:cxn>
                <a:cxn ang="0">
                  <a:pos x="T4" y="T5"/>
                </a:cxn>
              </a:cxnLst>
              <a:rect l="0" t="0" r="r" b="b"/>
              <a:pathLst>
                <a:path w="1541" h="384">
                  <a:moveTo>
                    <a:pt x="0" y="384"/>
                  </a:moveTo>
                  <a:cubicBezTo>
                    <a:pt x="173" y="89"/>
                    <a:pt x="623" y="0"/>
                    <a:pt x="975" y="45"/>
                  </a:cubicBezTo>
                  <a:cubicBezTo>
                    <a:pt x="1209" y="74"/>
                    <a:pt x="1401" y="163"/>
                    <a:pt x="1541" y="38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2326" y="2600"/>
              <a:ext cx="83" cy="70"/>
            </a:xfrm>
            <a:custGeom>
              <a:avLst/>
              <a:gdLst>
                <a:gd name="T0" fmla="*/ 0 w 83"/>
                <a:gd name="T1" fmla="*/ 55 h 70"/>
                <a:gd name="T2" fmla="*/ 68 w 83"/>
                <a:gd name="T3" fmla="*/ 70 h 70"/>
                <a:gd name="T4" fmla="*/ 83 w 83"/>
                <a:gd name="T5" fmla="*/ 0 h 70"/>
              </a:gdLst>
              <a:ahLst/>
              <a:cxnLst>
                <a:cxn ang="0">
                  <a:pos x="T0" y="T1"/>
                </a:cxn>
                <a:cxn ang="0">
                  <a:pos x="T2" y="T3"/>
                </a:cxn>
                <a:cxn ang="0">
                  <a:pos x="T4" y="T5"/>
                </a:cxn>
              </a:cxnLst>
              <a:rect l="0" t="0" r="r" b="b"/>
              <a:pathLst>
                <a:path w="83" h="70">
                  <a:moveTo>
                    <a:pt x="0" y="55"/>
                  </a:moveTo>
                  <a:lnTo>
                    <a:pt x="68" y="70"/>
                  </a:lnTo>
                  <a:lnTo>
                    <a:pt x="83"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Oval 9"/>
            <p:cNvSpPr>
              <a:spLocks noChangeArrowheads="1"/>
            </p:cNvSpPr>
            <p:nvPr/>
          </p:nvSpPr>
          <p:spPr bwMode="auto">
            <a:xfrm>
              <a:off x="2352" y="2690"/>
              <a:ext cx="132" cy="13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10"/>
            <p:cNvSpPr>
              <a:spLocks noChangeArrowheads="1"/>
            </p:cNvSpPr>
            <p:nvPr/>
          </p:nvSpPr>
          <p:spPr bwMode="auto">
            <a:xfrm>
              <a:off x="2352" y="2690"/>
              <a:ext cx="132" cy="135"/>
            </a:xfrm>
            <a:prstGeom prst="ellipse">
              <a:avLst/>
            </a:pr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Oval 11"/>
            <p:cNvSpPr>
              <a:spLocks noChangeArrowheads="1"/>
            </p:cNvSpPr>
            <p:nvPr/>
          </p:nvSpPr>
          <p:spPr bwMode="auto">
            <a:xfrm>
              <a:off x="767" y="2690"/>
              <a:ext cx="132" cy="13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12"/>
            <p:cNvSpPr>
              <a:spLocks noChangeArrowheads="1"/>
            </p:cNvSpPr>
            <p:nvPr/>
          </p:nvSpPr>
          <p:spPr bwMode="auto">
            <a:xfrm>
              <a:off x="767" y="2690"/>
              <a:ext cx="132" cy="135"/>
            </a:xfrm>
            <a:prstGeom prst="ellipse">
              <a:avLst/>
            </a:pr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1253" y="2103"/>
              <a:ext cx="17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4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4"/>
            <p:cNvSpPr>
              <a:spLocks noChangeArrowheads="1"/>
            </p:cNvSpPr>
            <p:nvPr/>
          </p:nvSpPr>
          <p:spPr bwMode="auto">
            <a:xfrm>
              <a:off x="1367" y="2103"/>
              <a:ext cx="39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Times New Roman" panose="02020603050405020304" pitchFamily="18" charset="0"/>
                </a:rPr>
                <a:t>lanes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1715" y="2103"/>
              <a:ext cx="102"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1765" y="2103"/>
              <a:ext cx="20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a:off x="1916" y="2103"/>
              <a:ext cx="227"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a:off x="1242" y="3283"/>
              <a:ext cx="17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1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9"/>
            <p:cNvSpPr>
              <a:spLocks noChangeArrowheads="1"/>
            </p:cNvSpPr>
            <p:nvPr/>
          </p:nvSpPr>
          <p:spPr bwMode="auto">
            <a:xfrm>
              <a:off x="1355" y="3283"/>
              <a:ext cx="34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lane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20"/>
            <p:cNvSpPr>
              <a:spLocks noChangeArrowheads="1"/>
            </p:cNvSpPr>
            <p:nvPr/>
          </p:nvSpPr>
          <p:spPr bwMode="auto">
            <a:xfrm>
              <a:off x="1645" y="3283"/>
              <a:ext cx="101"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21"/>
            <p:cNvSpPr>
              <a:spLocks noChangeArrowheads="1"/>
            </p:cNvSpPr>
            <p:nvPr/>
          </p:nvSpPr>
          <p:spPr bwMode="auto">
            <a:xfrm>
              <a:off x="1695" y="3283"/>
              <a:ext cx="20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2"/>
            <p:cNvSpPr>
              <a:spLocks noChangeArrowheads="1"/>
            </p:cNvSpPr>
            <p:nvPr/>
          </p:nvSpPr>
          <p:spPr bwMode="auto">
            <a:xfrm>
              <a:off x="1846" y="3283"/>
              <a:ext cx="22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Freeform 23"/>
            <p:cNvSpPr>
              <a:spLocks/>
            </p:cNvSpPr>
            <p:nvPr/>
          </p:nvSpPr>
          <p:spPr bwMode="auto">
            <a:xfrm>
              <a:off x="3249" y="2286"/>
              <a:ext cx="1541" cy="384"/>
            </a:xfrm>
            <a:custGeom>
              <a:avLst/>
              <a:gdLst>
                <a:gd name="T0" fmla="*/ 0 w 1541"/>
                <a:gd name="T1" fmla="*/ 384 h 384"/>
                <a:gd name="T2" fmla="*/ 975 w 1541"/>
                <a:gd name="T3" fmla="*/ 45 h 384"/>
                <a:gd name="T4" fmla="*/ 1541 w 1541"/>
                <a:gd name="T5" fmla="*/ 384 h 384"/>
              </a:gdLst>
              <a:ahLst/>
              <a:cxnLst>
                <a:cxn ang="0">
                  <a:pos x="T0" y="T1"/>
                </a:cxn>
                <a:cxn ang="0">
                  <a:pos x="T2" y="T3"/>
                </a:cxn>
                <a:cxn ang="0">
                  <a:pos x="T4" y="T5"/>
                </a:cxn>
              </a:cxnLst>
              <a:rect l="0" t="0" r="r" b="b"/>
              <a:pathLst>
                <a:path w="1541" h="384">
                  <a:moveTo>
                    <a:pt x="0" y="384"/>
                  </a:moveTo>
                  <a:cubicBezTo>
                    <a:pt x="173" y="89"/>
                    <a:pt x="622" y="0"/>
                    <a:pt x="975" y="45"/>
                  </a:cubicBezTo>
                  <a:cubicBezTo>
                    <a:pt x="1209" y="74"/>
                    <a:pt x="1401" y="163"/>
                    <a:pt x="1541" y="38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4722" y="2600"/>
              <a:ext cx="83" cy="70"/>
            </a:xfrm>
            <a:custGeom>
              <a:avLst/>
              <a:gdLst>
                <a:gd name="T0" fmla="*/ 0 w 83"/>
                <a:gd name="T1" fmla="*/ 55 h 70"/>
                <a:gd name="T2" fmla="*/ 68 w 83"/>
                <a:gd name="T3" fmla="*/ 70 h 70"/>
                <a:gd name="T4" fmla="*/ 83 w 83"/>
                <a:gd name="T5" fmla="*/ 0 h 70"/>
              </a:gdLst>
              <a:ahLst/>
              <a:cxnLst>
                <a:cxn ang="0">
                  <a:pos x="T0" y="T1"/>
                </a:cxn>
                <a:cxn ang="0">
                  <a:pos x="T2" y="T3"/>
                </a:cxn>
                <a:cxn ang="0">
                  <a:pos x="T4" y="T5"/>
                </a:cxn>
              </a:cxnLst>
              <a:rect l="0" t="0" r="r" b="b"/>
              <a:pathLst>
                <a:path w="83" h="70">
                  <a:moveTo>
                    <a:pt x="0" y="55"/>
                  </a:moveTo>
                  <a:lnTo>
                    <a:pt x="68" y="70"/>
                  </a:lnTo>
                  <a:lnTo>
                    <a:pt x="83"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3249" y="2845"/>
              <a:ext cx="1541" cy="383"/>
            </a:xfrm>
            <a:custGeom>
              <a:avLst/>
              <a:gdLst>
                <a:gd name="T0" fmla="*/ 1541 w 1541"/>
                <a:gd name="T1" fmla="*/ 0 h 383"/>
                <a:gd name="T2" fmla="*/ 567 w 1541"/>
                <a:gd name="T3" fmla="*/ 339 h 383"/>
                <a:gd name="T4" fmla="*/ 0 w 1541"/>
                <a:gd name="T5" fmla="*/ 0 h 383"/>
              </a:gdLst>
              <a:ahLst/>
              <a:cxnLst>
                <a:cxn ang="0">
                  <a:pos x="T0" y="T1"/>
                </a:cxn>
                <a:cxn ang="0">
                  <a:pos x="T2" y="T3"/>
                </a:cxn>
                <a:cxn ang="0">
                  <a:pos x="T4" y="T5"/>
                </a:cxn>
              </a:cxnLst>
              <a:rect l="0" t="0" r="r" b="b"/>
              <a:pathLst>
                <a:path w="1541" h="383">
                  <a:moveTo>
                    <a:pt x="1541" y="0"/>
                  </a:moveTo>
                  <a:cubicBezTo>
                    <a:pt x="1369" y="294"/>
                    <a:pt x="919" y="383"/>
                    <a:pt x="567" y="339"/>
                  </a:cubicBezTo>
                  <a:cubicBezTo>
                    <a:pt x="332" y="310"/>
                    <a:pt x="141" y="221"/>
                    <a:pt x="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4722" y="2845"/>
              <a:ext cx="85" cy="69"/>
            </a:xfrm>
            <a:custGeom>
              <a:avLst/>
              <a:gdLst>
                <a:gd name="T0" fmla="*/ 85 w 85"/>
                <a:gd name="T1" fmla="*/ 69 h 69"/>
                <a:gd name="T2" fmla="*/ 68 w 85"/>
                <a:gd name="T3" fmla="*/ 0 h 69"/>
                <a:gd name="T4" fmla="*/ 0 w 85"/>
                <a:gd name="T5" fmla="*/ 17 h 69"/>
              </a:gdLst>
              <a:ahLst/>
              <a:cxnLst>
                <a:cxn ang="0">
                  <a:pos x="T0" y="T1"/>
                </a:cxn>
                <a:cxn ang="0">
                  <a:pos x="T2" y="T3"/>
                </a:cxn>
                <a:cxn ang="0">
                  <a:pos x="T4" y="T5"/>
                </a:cxn>
              </a:cxnLst>
              <a:rect l="0" t="0" r="r" b="b"/>
              <a:pathLst>
                <a:path w="85" h="69">
                  <a:moveTo>
                    <a:pt x="85" y="69"/>
                  </a:moveTo>
                  <a:lnTo>
                    <a:pt x="68" y="0"/>
                  </a:lnTo>
                  <a:lnTo>
                    <a:pt x="0" y="17"/>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Oval 27"/>
            <p:cNvSpPr>
              <a:spLocks noChangeArrowheads="1"/>
            </p:cNvSpPr>
            <p:nvPr/>
          </p:nvSpPr>
          <p:spPr bwMode="auto">
            <a:xfrm>
              <a:off x="4748" y="2690"/>
              <a:ext cx="132" cy="13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28"/>
            <p:cNvSpPr>
              <a:spLocks noChangeArrowheads="1"/>
            </p:cNvSpPr>
            <p:nvPr/>
          </p:nvSpPr>
          <p:spPr bwMode="auto">
            <a:xfrm>
              <a:off x="4748" y="2690"/>
              <a:ext cx="132" cy="135"/>
            </a:xfrm>
            <a:prstGeom prst="ellipse">
              <a:avLst/>
            </a:pr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Oval 29"/>
            <p:cNvSpPr>
              <a:spLocks noChangeArrowheads="1"/>
            </p:cNvSpPr>
            <p:nvPr/>
          </p:nvSpPr>
          <p:spPr bwMode="auto">
            <a:xfrm>
              <a:off x="3163" y="2690"/>
              <a:ext cx="133" cy="13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30"/>
            <p:cNvSpPr>
              <a:spLocks noChangeArrowheads="1"/>
            </p:cNvSpPr>
            <p:nvPr/>
          </p:nvSpPr>
          <p:spPr bwMode="auto">
            <a:xfrm>
              <a:off x="3163" y="2690"/>
              <a:ext cx="133" cy="135"/>
            </a:xfrm>
            <a:prstGeom prst="ellipse">
              <a:avLst/>
            </a:pr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31"/>
            <p:cNvSpPr>
              <a:spLocks noChangeArrowheads="1"/>
            </p:cNvSpPr>
            <p:nvPr/>
          </p:nvSpPr>
          <p:spPr bwMode="auto">
            <a:xfrm>
              <a:off x="3649" y="2103"/>
              <a:ext cx="17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4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32"/>
            <p:cNvSpPr>
              <a:spLocks noChangeArrowheads="1"/>
            </p:cNvSpPr>
            <p:nvPr/>
          </p:nvSpPr>
          <p:spPr bwMode="auto">
            <a:xfrm>
              <a:off x="3763" y="2103"/>
              <a:ext cx="39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lanes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Rectangle 33"/>
            <p:cNvSpPr>
              <a:spLocks noChangeArrowheads="1"/>
            </p:cNvSpPr>
            <p:nvPr/>
          </p:nvSpPr>
          <p:spPr bwMode="auto">
            <a:xfrm>
              <a:off x="4111" y="2103"/>
              <a:ext cx="102"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8" name="Rectangle 34"/>
            <p:cNvSpPr>
              <a:spLocks noChangeArrowheads="1"/>
            </p:cNvSpPr>
            <p:nvPr/>
          </p:nvSpPr>
          <p:spPr bwMode="auto">
            <a:xfrm>
              <a:off x="4161" y="2103"/>
              <a:ext cx="20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80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Rectangle 35"/>
            <p:cNvSpPr>
              <a:spLocks noChangeArrowheads="1"/>
            </p:cNvSpPr>
            <p:nvPr/>
          </p:nvSpPr>
          <p:spPr bwMode="auto">
            <a:xfrm>
              <a:off x="4312" y="2103"/>
              <a:ext cx="227"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0" name="Rectangle 36"/>
            <p:cNvSpPr>
              <a:spLocks noChangeArrowheads="1"/>
            </p:cNvSpPr>
            <p:nvPr/>
          </p:nvSpPr>
          <p:spPr bwMode="auto">
            <a:xfrm>
              <a:off x="3724" y="3283"/>
              <a:ext cx="16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1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 name="Rectangle 37"/>
            <p:cNvSpPr>
              <a:spLocks noChangeArrowheads="1"/>
            </p:cNvSpPr>
            <p:nvPr/>
          </p:nvSpPr>
          <p:spPr bwMode="auto">
            <a:xfrm>
              <a:off x="3837" y="3283"/>
              <a:ext cx="34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lane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Rectangle 38"/>
            <p:cNvSpPr>
              <a:spLocks noChangeArrowheads="1"/>
            </p:cNvSpPr>
            <p:nvPr/>
          </p:nvSpPr>
          <p:spPr bwMode="auto">
            <a:xfrm>
              <a:off x="4126" y="3283"/>
              <a:ext cx="102"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39"/>
            <p:cNvSpPr>
              <a:spLocks noChangeArrowheads="1"/>
            </p:cNvSpPr>
            <p:nvPr/>
          </p:nvSpPr>
          <p:spPr bwMode="auto">
            <a:xfrm>
              <a:off x="4177" y="3283"/>
              <a:ext cx="15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900" dirty="0">
                  <a:solidFill>
                    <a:srgbClr val="000000"/>
                  </a:solidFill>
                  <a:latin typeface="Times New Roman" panose="02020603050405020304" pitchFamily="18" charset="0"/>
                </a:rPr>
                <a:t>2</a:t>
              </a:r>
              <a:r>
                <a:rPr kumimoji="0" lang="en-US" altLang="en-US" sz="1900" b="0" i="0" u="none" strike="noStrike" cap="none" normalizeH="0" baseline="0" dirty="0" smtClean="0">
                  <a:ln>
                    <a:noFill/>
                  </a:ln>
                  <a:solidFill>
                    <a:srgbClr val="000000"/>
                  </a:solidFill>
                  <a:effectLst/>
                  <a:latin typeface="Times New Roman" panose="02020603050405020304" pitchFamily="18" charset="0"/>
                </a:rPr>
                <a:t>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 name="Rectangle 40"/>
            <p:cNvSpPr>
              <a:spLocks noChangeArrowheads="1"/>
            </p:cNvSpPr>
            <p:nvPr/>
          </p:nvSpPr>
          <p:spPr bwMode="auto">
            <a:xfrm>
              <a:off x="4328" y="3283"/>
              <a:ext cx="22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5" name="Freeform 41"/>
            <p:cNvSpPr>
              <a:spLocks/>
            </p:cNvSpPr>
            <p:nvPr/>
          </p:nvSpPr>
          <p:spPr bwMode="auto">
            <a:xfrm>
              <a:off x="2568" y="2582"/>
              <a:ext cx="533" cy="351"/>
            </a:xfrm>
            <a:custGeom>
              <a:avLst/>
              <a:gdLst>
                <a:gd name="T0" fmla="*/ 533 w 533"/>
                <a:gd name="T1" fmla="*/ 175 h 351"/>
                <a:gd name="T2" fmla="*/ 362 w 533"/>
                <a:gd name="T3" fmla="*/ 351 h 351"/>
                <a:gd name="T4" fmla="*/ 362 w 533"/>
                <a:gd name="T5" fmla="*/ 263 h 351"/>
                <a:gd name="T6" fmla="*/ 0 w 533"/>
                <a:gd name="T7" fmla="*/ 263 h 351"/>
                <a:gd name="T8" fmla="*/ 0 w 533"/>
                <a:gd name="T9" fmla="*/ 88 h 351"/>
                <a:gd name="T10" fmla="*/ 362 w 533"/>
                <a:gd name="T11" fmla="*/ 88 h 351"/>
                <a:gd name="T12" fmla="*/ 362 w 533"/>
                <a:gd name="T13" fmla="*/ 0 h 351"/>
                <a:gd name="T14" fmla="*/ 533 w 533"/>
                <a:gd name="T15" fmla="*/ 175 h 3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3" h="351">
                  <a:moveTo>
                    <a:pt x="533" y="175"/>
                  </a:moveTo>
                  <a:lnTo>
                    <a:pt x="362" y="351"/>
                  </a:lnTo>
                  <a:lnTo>
                    <a:pt x="362" y="263"/>
                  </a:lnTo>
                  <a:lnTo>
                    <a:pt x="0" y="263"/>
                  </a:lnTo>
                  <a:lnTo>
                    <a:pt x="0" y="88"/>
                  </a:lnTo>
                  <a:lnTo>
                    <a:pt x="362" y="88"/>
                  </a:lnTo>
                  <a:lnTo>
                    <a:pt x="362" y="0"/>
                  </a:lnTo>
                  <a:lnTo>
                    <a:pt x="533" y="175"/>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2"/>
            <p:cNvSpPr>
              <a:spLocks/>
            </p:cNvSpPr>
            <p:nvPr/>
          </p:nvSpPr>
          <p:spPr bwMode="auto">
            <a:xfrm>
              <a:off x="2568" y="2582"/>
              <a:ext cx="533" cy="351"/>
            </a:xfrm>
            <a:custGeom>
              <a:avLst/>
              <a:gdLst>
                <a:gd name="T0" fmla="*/ 533 w 533"/>
                <a:gd name="T1" fmla="*/ 175 h 351"/>
                <a:gd name="T2" fmla="*/ 362 w 533"/>
                <a:gd name="T3" fmla="*/ 351 h 351"/>
                <a:gd name="T4" fmla="*/ 362 w 533"/>
                <a:gd name="T5" fmla="*/ 263 h 351"/>
                <a:gd name="T6" fmla="*/ 0 w 533"/>
                <a:gd name="T7" fmla="*/ 263 h 351"/>
                <a:gd name="T8" fmla="*/ 0 w 533"/>
                <a:gd name="T9" fmla="*/ 88 h 351"/>
                <a:gd name="T10" fmla="*/ 362 w 533"/>
                <a:gd name="T11" fmla="*/ 88 h 351"/>
                <a:gd name="T12" fmla="*/ 362 w 533"/>
                <a:gd name="T13" fmla="*/ 0 h 351"/>
                <a:gd name="T14" fmla="*/ 533 w 533"/>
                <a:gd name="T15" fmla="*/ 175 h 3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3" h="351">
                  <a:moveTo>
                    <a:pt x="533" y="175"/>
                  </a:moveTo>
                  <a:lnTo>
                    <a:pt x="362" y="351"/>
                  </a:lnTo>
                  <a:lnTo>
                    <a:pt x="362" y="263"/>
                  </a:lnTo>
                  <a:lnTo>
                    <a:pt x="0" y="263"/>
                  </a:lnTo>
                  <a:lnTo>
                    <a:pt x="0" y="88"/>
                  </a:lnTo>
                  <a:lnTo>
                    <a:pt x="362" y="88"/>
                  </a:lnTo>
                  <a:lnTo>
                    <a:pt x="362" y="0"/>
                  </a:lnTo>
                  <a:lnTo>
                    <a:pt x="533" y="175"/>
                  </a:lnTo>
                  <a:close/>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43"/>
            <p:cNvSpPr>
              <a:spLocks noChangeArrowheads="1"/>
            </p:cNvSpPr>
            <p:nvPr/>
          </p:nvSpPr>
          <p:spPr bwMode="auto">
            <a:xfrm>
              <a:off x="1439" y="2976"/>
              <a:ext cx="35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Path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8" name="Rectangle 44"/>
            <p:cNvSpPr>
              <a:spLocks noChangeArrowheads="1"/>
            </p:cNvSpPr>
            <p:nvPr/>
          </p:nvSpPr>
          <p:spPr bwMode="auto">
            <a:xfrm>
              <a:off x="1745" y="2976"/>
              <a:ext cx="125"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Times New Roman" panose="02020603050405020304" pitchFamily="18" charset="0"/>
                </a:rPr>
                <a:t>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9" name="Rectangle 45"/>
            <p:cNvSpPr>
              <a:spLocks noChangeArrowheads="1"/>
            </p:cNvSpPr>
            <p:nvPr/>
          </p:nvSpPr>
          <p:spPr bwMode="auto">
            <a:xfrm>
              <a:off x="1441" y="2408"/>
              <a:ext cx="351"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Path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0" name="Rectangle 46"/>
            <p:cNvSpPr>
              <a:spLocks noChangeArrowheads="1"/>
            </p:cNvSpPr>
            <p:nvPr/>
          </p:nvSpPr>
          <p:spPr bwMode="auto">
            <a:xfrm>
              <a:off x="1747" y="2408"/>
              <a:ext cx="125"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 name="Rectangle 47"/>
            <p:cNvSpPr>
              <a:spLocks noChangeArrowheads="1"/>
            </p:cNvSpPr>
            <p:nvPr/>
          </p:nvSpPr>
          <p:spPr bwMode="auto">
            <a:xfrm>
              <a:off x="3837" y="3020"/>
              <a:ext cx="35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Path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2" name="Rectangle 48"/>
            <p:cNvSpPr>
              <a:spLocks noChangeArrowheads="1"/>
            </p:cNvSpPr>
            <p:nvPr/>
          </p:nvSpPr>
          <p:spPr bwMode="auto">
            <a:xfrm>
              <a:off x="4143" y="3020"/>
              <a:ext cx="125"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3" name="Rectangle 49"/>
            <p:cNvSpPr>
              <a:spLocks noChangeArrowheads="1"/>
            </p:cNvSpPr>
            <p:nvPr/>
          </p:nvSpPr>
          <p:spPr bwMode="auto">
            <a:xfrm>
              <a:off x="3839" y="2451"/>
              <a:ext cx="35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Path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4" name="Rectangle 50"/>
            <p:cNvSpPr>
              <a:spLocks noChangeArrowheads="1"/>
            </p:cNvSpPr>
            <p:nvPr/>
          </p:nvSpPr>
          <p:spPr bwMode="auto">
            <a:xfrm>
              <a:off x="4145" y="2451"/>
              <a:ext cx="125"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51"/>
            <p:cNvSpPr>
              <a:spLocks noChangeArrowheads="1"/>
            </p:cNvSpPr>
            <p:nvPr/>
          </p:nvSpPr>
          <p:spPr bwMode="auto">
            <a:xfrm>
              <a:off x="828" y="3580"/>
              <a:ext cx="174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900" b="0" i="0" u="none" strike="noStrike" cap="none" normalizeH="0" baseline="0" dirty="0" smtClean="0">
                  <a:ln>
                    <a:noFill/>
                  </a:ln>
                  <a:solidFill>
                    <a:srgbClr val="000000"/>
                  </a:solidFill>
                  <a:effectLst/>
                  <a:latin typeface="Times New Roman" panose="02020603050405020304" pitchFamily="18" charset="0"/>
                </a:rPr>
                <a:t>Without </a:t>
              </a:r>
              <a:r>
                <a:rPr lang="en-US" altLang="en-US" sz="1900" dirty="0">
                  <a:solidFill>
                    <a:srgbClr val="000000"/>
                  </a:solidFill>
                  <a:latin typeface="Times New Roman" panose="02020603050405020304" pitchFamily="18" charset="0"/>
                </a:rPr>
                <a:t>capacity </a:t>
              </a:r>
              <a:r>
                <a:rPr lang="en-US" altLang="en-US" sz="1900" dirty="0" smtClean="0">
                  <a:solidFill>
                    <a:srgbClr val="000000"/>
                  </a:solidFill>
                  <a:latin typeface="Times New Roman" panose="02020603050405020304" pitchFamily="18" charset="0"/>
                </a:rPr>
                <a:t>constraints</a:t>
              </a:r>
              <a:endParaRPr lang="en-US" altLang="en-US" sz="1800" dirty="0"/>
            </a:p>
          </p:txBody>
        </p:sp>
        <p:sp>
          <p:nvSpPr>
            <p:cNvPr id="56" name="Rectangle 52"/>
            <p:cNvSpPr>
              <a:spLocks noChangeArrowheads="1"/>
            </p:cNvSpPr>
            <p:nvPr/>
          </p:nvSpPr>
          <p:spPr bwMode="auto">
            <a:xfrm>
              <a:off x="1366" y="376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53"/>
            <p:cNvSpPr>
              <a:spLocks noChangeArrowheads="1"/>
            </p:cNvSpPr>
            <p:nvPr/>
          </p:nvSpPr>
          <p:spPr bwMode="auto">
            <a:xfrm>
              <a:off x="3366" y="3584"/>
              <a:ext cx="1587"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Times New Roman" panose="02020603050405020304" pitchFamily="18" charset="0"/>
                </a:rPr>
                <a:t>With capacity constraints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8" name="Rectangle 54"/>
            <p:cNvSpPr>
              <a:spLocks noChangeArrowheads="1"/>
            </p:cNvSpPr>
            <p:nvPr/>
          </p:nvSpPr>
          <p:spPr bwMode="auto">
            <a:xfrm>
              <a:off x="3658" y="376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61" name="Freeform 25"/>
          <p:cNvSpPr>
            <a:spLocks/>
          </p:cNvSpPr>
          <p:nvPr/>
        </p:nvSpPr>
        <p:spPr bwMode="auto">
          <a:xfrm>
            <a:off x="1361597" y="3929836"/>
            <a:ext cx="2446338" cy="608013"/>
          </a:xfrm>
          <a:custGeom>
            <a:avLst/>
            <a:gdLst>
              <a:gd name="T0" fmla="*/ 1541 w 1541"/>
              <a:gd name="T1" fmla="*/ 0 h 383"/>
              <a:gd name="T2" fmla="*/ 567 w 1541"/>
              <a:gd name="T3" fmla="*/ 339 h 383"/>
              <a:gd name="T4" fmla="*/ 0 w 1541"/>
              <a:gd name="T5" fmla="*/ 0 h 383"/>
            </a:gdLst>
            <a:ahLst/>
            <a:cxnLst>
              <a:cxn ang="0">
                <a:pos x="T0" y="T1"/>
              </a:cxn>
              <a:cxn ang="0">
                <a:pos x="T2" y="T3"/>
              </a:cxn>
              <a:cxn ang="0">
                <a:pos x="T4" y="T5"/>
              </a:cxn>
            </a:cxnLst>
            <a:rect l="0" t="0" r="r" b="b"/>
            <a:pathLst>
              <a:path w="1541" h="383">
                <a:moveTo>
                  <a:pt x="1541" y="0"/>
                </a:moveTo>
                <a:cubicBezTo>
                  <a:pt x="1369" y="294"/>
                  <a:pt x="919" y="383"/>
                  <a:pt x="567" y="339"/>
                </a:cubicBezTo>
                <a:cubicBezTo>
                  <a:pt x="332" y="310"/>
                  <a:pt x="141" y="221"/>
                  <a:pt x="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6"/>
          <p:cNvSpPr>
            <a:spLocks/>
          </p:cNvSpPr>
          <p:nvPr/>
        </p:nvSpPr>
        <p:spPr bwMode="auto">
          <a:xfrm>
            <a:off x="3718195" y="3916658"/>
            <a:ext cx="134938" cy="109538"/>
          </a:xfrm>
          <a:custGeom>
            <a:avLst/>
            <a:gdLst>
              <a:gd name="T0" fmla="*/ 85 w 85"/>
              <a:gd name="T1" fmla="*/ 69 h 69"/>
              <a:gd name="T2" fmla="*/ 68 w 85"/>
              <a:gd name="T3" fmla="*/ 0 h 69"/>
              <a:gd name="T4" fmla="*/ 0 w 85"/>
              <a:gd name="T5" fmla="*/ 17 h 69"/>
            </a:gdLst>
            <a:ahLst/>
            <a:cxnLst>
              <a:cxn ang="0">
                <a:pos x="T0" y="T1"/>
              </a:cxn>
              <a:cxn ang="0">
                <a:pos x="T2" y="T3"/>
              </a:cxn>
              <a:cxn ang="0">
                <a:pos x="T4" y="T5"/>
              </a:cxn>
            </a:cxnLst>
            <a:rect l="0" t="0" r="r" b="b"/>
            <a:pathLst>
              <a:path w="85" h="69">
                <a:moveTo>
                  <a:pt x="85" y="69"/>
                </a:moveTo>
                <a:lnTo>
                  <a:pt x="68" y="0"/>
                </a:lnTo>
                <a:lnTo>
                  <a:pt x="0" y="17"/>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13319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16_A2313-VI_PPT">
  <a:themeElements>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fontScheme name="16_A2313-VI_P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6_A2313-VI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A2313-VI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A2313-VI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A2313-VI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A2313-VI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A2313-VI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A2313-VI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A2313-VI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A2313-VI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A2313-VI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A2313-VI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A2313-VI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19978</TotalTime>
  <Pages>9</Pages>
  <Words>678</Words>
  <Application>Microsoft Office PowerPoint</Application>
  <PresentationFormat>On-screen Show (4:3)</PresentationFormat>
  <Paragraphs>198</Paragraphs>
  <Slides>20</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2" baseType="lpstr">
      <vt:lpstr>MS PGothic</vt:lpstr>
      <vt:lpstr>MS PGothic</vt:lpstr>
      <vt:lpstr>Myriad Pro</vt:lpstr>
      <vt:lpstr>PMingLiU</vt:lpstr>
      <vt:lpstr>宋体</vt:lpstr>
      <vt:lpstr>Arial</vt:lpstr>
      <vt:lpstr>Arial Narrow</vt:lpstr>
      <vt:lpstr>Cambria Math</vt:lpstr>
      <vt:lpstr>Times New Roman</vt:lpstr>
      <vt:lpstr>Wingdings</vt:lpstr>
      <vt:lpstr>16_A2313-VI_PPT</vt:lpstr>
      <vt:lpstr>VISIO</vt:lpstr>
      <vt:lpstr>Outline</vt:lpstr>
      <vt:lpstr>Outline</vt:lpstr>
      <vt:lpstr>1. Introduction</vt:lpstr>
      <vt:lpstr>1. Introduction</vt:lpstr>
      <vt:lpstr>1. Introduction</vt:lpstr>
      <vt:lpstr>1. Introduction</vt:lpstr>
      <vt:lpstr>1. Introduction</vt:lpstr>
      <vt:lpstr>1. Introduction</vt:lpstr>
      <vt:lpstr>1. Introduction</vt:lpstr>
      <vt:lpstr>2. Methodology in our model</vt:lpstr>
      <vt:lpstr>2. Methodology in our model</vt:lpstr>
      <vt:lpstr>2. Methodology in our model</vt:lpstr>
      <vt:lpstr>2. Methodology in our model</vt:lpstr>
      <vt:lpstr>3. Numerical experiments</vt:lpstr>
      <vt:lpstr>3. Numerical experiments</vt:lpstr>
      <vt:lpstr>3. Numerical experiments</vt:lpstr>
      <vt:lpstr>3. Numerical experiments</vt:lpstr>
      <vt:lpstr>3. Numerical experiments</vt:lpstr>
      <vt:lpstr>4. Challenges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 Core Technical Win Criteria &amp; Competition/Teaming Rankings</dc:title>
  <dc:creator>Zhou</dc:creator>
  <dc:description>SAIC Proprietary</dc:description>
  <cp:lastModifiedBy>JIANGTAO LIU (Student)</cp:lastModifiedBy>
  <cp:revision>1248</cp:revision>
  <cp:lastPrinted>2012-03-01T13:03:52Z</cp:lastPrinted>
  <dcterms:created xsi:type="dcterms:W3CDTF">1995-06-14T14:37:21Z</dcterms:created>
  <dcterms:modified xsi:type="dcterms:W3CDTF">2015-05-20T15:20:52Z</dcterms:modified>
</cp:coreProperties>
</file>